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9" r:id="rId5"/>
    <p:sldMasterId id="2147483720" r:id="rId6"/>
    <p:sldMasterId id="214748372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Lst>
  <p:sldSz cy="5143500" cx="9144000"/>
  <p:notesSz cx="6858000" cy="9144000"/>
  <p:embeddedFontLst>
    <p:embeddedFont>
      <p:font typeface="Catamaran"/>
      <p:regular r:id="rId32"/>
      <p:bold r:id="rId33"/>
    </p:embeddedFont>
    <p:embeddedFont>
      <p:font typeface="Roboto Thin"/>
      <p:regular r:id="rId34"/>
      <p:bold r:id="rId35"/>
      <p:italic r:id="rId36"/>
      <p:boldItalic r:id="rId37"/>
    </p:embeddedFont>
    <p:embeddedFont>
      <p:font typeface="Oxygen"/>
      <p:regular r:id="rId38"/>
      <p:bold r:id="rId39"/>
    </p:embeddedFont>
    <p:embeddedFont>
      <p:font typeface="Caveat"/>
      <p:regular r:id="rId40"/>
      <p:bold r:id="rId41"/>
    </p:embeddedFont>
    <p:embeddedFont>
      <p:font typeface="Fira Sans"/>
      <p:regular r:id="rId42"/>
      <p:bold r:id="rId43"/>
      <p:italic r:id="rId44"/>
      <p:boldItalic r:id="rId45"/>
    </p:embeddedFont>
    <p:embeddedFont>
      <p:font typeface="Oswald Medium"/>
      <p:regular r:id="rId46"/>
      <p:bold r:id="rId47"/>
    </p:embeddedFont>
    <p:embeddedFont>
      <p:font typeface="Roboto"/>
      <p:regular r:id="rId48"/>
      <p:bold r:id="rId49"/>
      <p:italic r:id="rId50"/>
      <p:boldItalic r:id="rId51"/>
    </p:embeddedFont>
    <p:embeddedFont>
      <p:font typeface="Playfair Display"/>
      <p:regular r:id="rId52"/>
      <p:bold r:id="rId53"/>
      <p:italic r:id="rId54"/>
      <p:boldItalic r:id="rId55"/>
    </p:embeddedFont>
    <p:embeddedFont>
      <p:font typeface="Lato"/>
      <p:regular r:id="rId56"/>
      <p:bold r:id="rId57"/>
      <p:italic r:id="rId58"/>
      <p:boldItalic r:id="rId59"/>
    </p:embeddedFont>
    <p:embeddedFont>
      <p:font typeface="Montserrat"/>
      <p:regular r:id="rId60"/>
      <p:bold r:id="rId61"/>
      <p:italic r:id="rId62"/>
      <p:boldItalic r:id="rId63"/>
    </p:embeddedFont>
    <p:embeddedFont>
      <p:font typeface="Montserrat Black"/>
      <p:bold r:id="rId64"/>
      <p:boldItalic r:id="rId65"/>
    </p:embeddedFont>
    <p:embeddedFont>
      <p:font typeface="Passion One"/>
      <p:regular r:id="rId66"/>
      <p:bold r:id="rId67"/>
    </p:embeddedFont>
    <p:embeddedFont>
      <p:font typeface="Montserrat ExtraBold"/>
      <p:bold r:id="rId68"/>
      <p:boldItalic r:id="rId69"/>
    </p:embeddedFont>
    <p:embeddedFont>
      <p:font typeface="Catamaran Medium"/>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EA4335"/>
          </p15:clr>
        </p15:guide>
        <p15:guide id="2" pos="2880">
          <p15:clr>
            <a:srgbClr val="EA4335"/>
          </p15:clr>
        </p15:guide>
        <p15:guide id="3" pos="340">
          <p15:clr>
            <a:srgbClr val="EA4335"/>
          </p15:clr>
        </p15:guide>
        <p15:guide id="4" pos="5420">
          <p15:clr>
            <a:srgbClr val="EA4335"/>
          </p15:clr>
        </p15:guide>
        <p15:guide id="5" orient="horz" pos="340">
          <p15:clr>
            <a:srgbClr val="EA4335"/>
          </p15:clr>
        </p15:guide>
        <p15:guide id="6" orient="horz" pos="2934">
          <p15:clr>
            <a:srgbClr val="EA4335"/>
          </p15:clr>
        </p15:guide>
        <p15:guide id="7" orient="horz" pos="39">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A1339F-82D6-4DDD-8342-08C000064914}">
  <a:tblStyle styleId="{06A1339F-82D6-4DDD-8342-08C00006491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340"/>
        <p:guide pos="5420"/>
        <p:guide pos="340" orient="horz"/>
        <p:guide pos="2934" orient="horz"/>
        <p:guide pos="3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aveat-regular.fntdata"/><Relationship Id="rId42" Type="http://schemas.openxmlformats.org/officeDocument/2006/relationships/font" Target="fonts/FiraSans-regular.fntdata"/><Relationship Id="rId41" Type="http://schemas.openxmlformats.org/officeDocument/2006/relationships/font" Target="fonts/Caveat-bold.fntdata"/><Relationship Id="rId44" Type="http://schemas.openxmlformats.org/officeDocument/2006/relationships/font" Target="fonts/FiraSans-italic.fntdata"/><Relationship Id="rId43" Type="http://schemas.openxmlformats.org/officeDocument/2006/relationships/font" Target="fonts/FiraSans-bold.fntdata"/><Relationship Id="rId46" Type="http://schemas.openxmlformats.org/officeDocument/2006/relationships/font" Target="fonts/OswaldMedium-regular.fntdata"/><Relationship Id="rId45" Type="http://schemas.openxmlformats.org/officeDocument/2006/relationships/font" Target="fonts/Fira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regular.fntdata"/><Relationship Id="rId47" Type="http://schemas.openxmlformats.org/officeDocument/2006/relationships/font" Target="fonts/OswaldMedium-bold.fntdata"/><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font" Target="fonts/Catamaran-bold.fntdata"/><Relationship Id="rId32" Type="http://schemas.openxmlformats.org/officeDocument/2006/relationships/font" Target="fonts/Catamaran-regular.fntdata"/><Relationship Id="rId35" Type="http://schemas.openxmlformats.org/officeDocument/2006/relationships/font" Target="fonts/RobotoThin-bold.fntdata"/><Relationship Id="rId34" Type="http://schemas.openxmlformats.org/officeDocument/2006/relationships/font" Target="fonts/RobotoThin-regular.fntdata"/><Relationship Id="rId71" Type="http://schemas.openxmlformats.org/officeDocument/2006/relationships/font" Target="fonts/CatamaranMedium-bold.fntdata"/><Relationship Id="rId70" Type="http://schemas.openxmlformats.org/officeDocument/2006/relationships/font" Target="fonts/CatamaranMedium-regular.fntdata"/><Relationship Id="rId37" Type="http://schemas.openxmlformats.org/officeDocument/2006/relationships/font" Target="fonts/RobotoThin-boldItalic.fntdata"/><Relationship Id="rId36" Type="http://schemas.openxmlformats.org/officeDocument/2006/relationships/font" Target="fonts/RobotoThin-italic.fntdata"/><Relationship Id="rId39" Type="http://schemas.openxmlformats.org/officeDocument/2006/relationships/font" Target="fonts/Oxygen-bold.fntdata"/><Relationship Id="rId38" Type="http://schemas.openxmlformats.org/officeDocument/2006/relationships/font" Target="fonts/Oxygen-regular.fntdata"/><Relationship Id="rId62" Type="http://schemas.openxmlformats.org/officeDocument/2006/relationships/font" Target="fonts/Montserrat-italic.fntdata"/><Relationship Id="rId61" Type="http://schemas.openxmlformats.org/officeDocument/2006/relationships/font" Target="fonts/Montserrat-bold.fntdata"/><Relationship Id="rId20" Type="http://schemas.openxmlformats.org/officeDocument/2006/relationships/slide" Target="slides/slide12.xml"/><Relationship Id="rId64" Type="http://schemas.openxmlformats.org/officeDocument/2006/relationships/font" Target="fonts/MontserratBlack-bold.fntdata"/><Relationship Id="rId63" Type="http://schemas.openxmlformats.org/officeDocument/2006/relationships/font" Target="fonts/Montserrat-boldItalic.fntdata"/><Relationship Id="rId22" Type="http://schemas.openxmlformats.org/officeDocument/2006/relationships/slide" Target="slides/slide14.xml"/><Relationship Id="rId66" Type="http://schemas.openxmlformats.org/officeDocument/2006/relationships/font" Target="fonts/PassionOne-regular.fntdata"/><Relationship Id="rId21" Type="http://schemas.openxmlformats.org/officeDocument/2006/relationships/slide" Target="slides/slide13.xml"/><Relationship Id="rId65" Type="http://schemas.openxmlformats.org/officeDocument/2006/relationships/font" Target="fonts/MontserratBlack-boldItalic.fntdata"/><Relationship Id="rId24" Type="http://schemas.openxmlformats.org/officeDocument/2006/relationships/slide" Target="slides/slide16.xml"/><Relationship Id="rId68" Type="http://schemas.openxmlformats.org/officeDocument/2006/relationships/font" Target="fonts/MontserratExtraBold-bold.fntdata"/><Relationship Id="rId23" Type="http://schemas.openxmlformats.org/officeDocument/2006/relationships/slide" Target="slides/slide15.xml"/><Relationship Id="rId67" Type="http://schemas.openxmlformats.org/officeDocument/2006/relationships/font" Target="fonts/PassionOne-bold.fntdata"/><Relationship Id="rId60" Type="http://schemas.openxmlformats.org/officeDocument/2006/relationships/font" Target="fonts/Montserrat-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MontserratExtraBold-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PlayfairDisplay-bold.fntdata"/><Relationship Id="rId52" Type="http://schemas.openxmlformats.org/officeDocument/2006/relationships/font" Target="fonts/PlayfairDisplay-regular.fntdata"/><Relationship Id="rId11" Type="http://schemas.openxmlformats.org/officeDocument/2006/relationships/slide" Target="slides/slide3.xml"/><Relationship Id="rId55" Type="http://schemas.openxmlformats.org/officeDocument/2006/relationships/font" Target="fonts/PlayfairDisplay-boldItalic.fntdata"/><Relationship Id="rId10" Type="http://schemas.openxmlformats.org/officeDocument/2006/relationships/slide" Target="slides/slide2.xml"/><Relationship Id="rId54" Type="http://schemas.openxmlformats.org/officeDocument/2006/relationships/font" Target="fonts/PlayfairDisplay-italic.fntdata"/><Relationship Id="rId13" Type="http://schemas.openxmlformats.org/officeDocument/2006/relationships/slide" Target="slides/slide5.xml"/><Relationship Id="rId57" Type="http://schemas.openxmlformats.org/officeDocument/2006/relationships/font" Target="fonts/Lato-bold.fntdata"/><Relationship Id="rId12" Type="http://schemas.openxmlformats.org/officeDocument/2006/relationships/slide" Target="slides/slide4.xml"/><Relationship Id="rId56" Type="http://schemas.openxmlformats.org/officeDocument/2006/relationships/font" Target="fonts/Lato-regular.fntdata"/><Relationship Id="rId15" Type="http://schemas.openxmlformats.org/officeDocument/2006/relationships/slide" Target="slides/slide7.xml"/><Relationship Id="rId59" Type="http://schemas.openxmlformats.org/officeDocument/2006/relationships/font" Target="fonts/Lato-boldItalic.fntdata"/><Relationship Id="rId14" Type="http://schemas.openxmlformats.org/officeDocument/2006/relationships/slide" Target="slides/slide6.xml"/><Relationship Id="rId58" Type="http://schemas.openxmlformats.org/officeDocument/2006/relationships/font" Target="fonts/Lato-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sumergoods.com/nike-accelerates-digital-supply-chain-investments-more-advanced-analytics" TargetMode="External"/><Relationship Id="rId3" Type="http://schemas.openxmlformats.org/officeDocument/2006/relationships/hyperlink" Target="https://consumergoods.com/nike-accelerates-digital-supply-chain-investments-more-advanced-analytics" TargetMode="External"/><Relationship Id="rId4" Type="http://schemas.openxmlformats.org/officeDocument/2006/relationships/hyperlink" Target="https://d3.harvard.edu/platform-rctom/submission/striding-forward-nikes-quest-to-reinvent-its-supply-chain" TargetMode="External"/><Relationship Id="rId5" Type="http://schemas.openxmlformats.org/officeDocument/2006/relationships/hyperlink" Target="https://mitsloan.mit.edu/ideas-made-to-matter/not-just-bottom-line-lean-manufacturing-may-help-workers-too"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d132bf20f4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d132bf20f4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d132bf20f4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d132bf20f4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ff3dd2aa0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ff3dd2aa0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d132bf20f4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d132bf20f4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700ebc8777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700ebc8777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Agility (Keya)</a:t>
            </a:r>
            <a:br>
              <a:rPr lang="en"/>
            </a:br>
            <a:endParaRPr/>
          </a:p>
          <a:p>
            <a:pPr indent="0" lvl="0" marL="0" rtl="0" algn="l">
              <a:spcBef>
                <a:spcPts val="0"/>
              </a:spcBef>
              <a:spcAft>
                <a:spcPts val="0"/>
              </a:spcAft>
              <a:buClr>
                <a:schemeClr val="dk1"/>
              </a:buClr>
              <a:buSzPts val="1100"/>
              <a:buFont typeface="Arial"/>
              <a:buNone/>
            </a:pPr>
            <a:r>
              <a:rPr b="1" lang="en"/>
              <a:t>1.Alertness</a:t>
            </a:r>
            <a:endParaRPr b="1"/>
          </a:p>
          <a:p>
            <a:pPr indent="0" lvl="0" marL="0" rtl="0" algn="l">
              <a:spcBef>
                <a:spcPts val="0"/>
              </a:spcBef>
              <a:spcAft>
                <a:spcPts val="0"/>
              </a:spcAft>
              <a:buClr>
                <a:schemeClr val="dk1"/>
              </a:buClr>
              <a:buSzPts val="1100"/>
              <a:buFont typeface="Arial"/>
              <a:buNone/>
            </a:pPr>
            <a:r>
              <a:rPr lang="en"/>
              <a:t>Nike's commitment to alertness within its supply chain is evidenced by its accelerated investment in digital technologies. Specifically, the company's initiative to overhaul its digital supply chain focuses on leveraging analytics and automation to streamline operations.</a:t>
            </a:r>
            <a:endParaRPr/>
          </a:p>
          <a:p>
            <a:pPr indent="0" lvl="0" marL="0" rtl="0" algn="l">
              <a:spcBef>
                <a:spcPts val="0"/>
              </a:spcBef>
              <a:spcAft>
                <a:spcPts val="0"/>
              </a:spcAft>
              <a:buClr>
                <a:schemeClr val="dk1"/>
              </a:buClr>
              <a:buSzPts val="1100"/>
              <a:buFont typeface="Arial"/>
              <a:buNone/>
            </a:pPr>
            <a:r>
              <a:rPr lang="en"/>
              <a:t> For example, Nike's introduction of regional service centers aims to reduce delivery times by optimizing distribution paths, directly impacting consumer satisfaction with faster delivery options.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2.Accessibility</a:t>
            </a:r>
            <a:endParaRPr b="1"/>
          </a:p>
          <a:p>
            <a:pPr indent="0" lvl="0" marL="0" rtl="0" algn="l">
              <a:spcBef>
                <a:spcPts val="0"/>
              </a:spcBef>
              <a:spcAft>
                <a:spcPts val="0"/>
              </a:spcAft>
              <a:buClr>
                <a:schemeClr val="dk1"/>
              </a:buClr>
              <a:buSzPts val="1100"/>
              <a:buFont typeface="Arial"/>
              <a:buNone/>
            </a:pPr>
            <a:r>
              <a:rPr lang="en"/>
              <a:t>The integration of robotics in distribution centers is a testament to Nike's focus on enhancing supply chain accessibility and efficiency. With over 1,000 robots deployed to automate tasks, Nike has significantly reduced manual labor requirements, leading to faster processing times and improved order accuracy.</a:t>
            </a:r>
            <a:endParaRPr/>
          </a:p>
          <a:p>
            <a:pPr indent="0" lvl="0" marL="0" rtl="0" algn="l">
              <a:spcBef>
                <a:spcPts val="0"/>
              </a:spcBef>
              <a:spcAft>
                <a:spcPts val="0"/>
              </a:spcAft>
              <a:buClr>
                <a:schemeClr val="dk1"/>
              </a:buClr>
              <a:buSzPts val="1100"/>
              <a:buFont typeface="Arial"/>
              <a:buNone/>
            </a:pPr>
            <a:r>
              <a:rPr lang="en"/>
              <a:t> This technological upgrade has been instrumental in maintaining a high efficiency level in order fulfillment and logistics operations.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3.Decisiveness</a:t>
            </a:r>
            <a:endParaRPr b="1"/>
          </a:p>
          <a:p>
            <a:pPr indent="0" lvl="0" marL="0" rtl="0" algn="l">
              <a:spcBef>
                <a:spcPts val="0"/>
              </a:spcBef>
              <a:spcAft>
                <a:spcPts val="0"/>
              </a:spcAft>
              <a:buClr>
                <a:schemeClr val="dk1"/>
              </a:buClr>
              <a:buSzPts val="1100"/>
              <a:buFont typeface="Arial"/>
              <a:buNone/>
            </a:pPr>
            <a:r>
              <a:rPr lang="en"/>
              <a:t>Nike's decisiveness in navigating supply chain challenges is exemplified by its strategic partnership with Dick's Sporting Goods, designed to offer exclusive products and offers through linked loyalty programs. </a:t>
            </a:r>
            <a:endParaRPr/>
          </a:p>
          <a:p>
            <a:pPr indent="0" lvl="0" marL="0" rtl="0" algn="l">
              <a:spcBef>
                <a:spcPts val="0"/>
              </a:spcBef>
              <a:spcAft>
                <a:spcPts val="0"/>
              </a:spcAft>
              <a:buClr>
                <a:schemeClr val="dk1"/>
              </a:buClr>
              <a:buSzPts val="1100"/>
              <a:buFont typeface="Arial"/>
              <a:buNone/>
            </a:pPr>
            <a:r>
              <a:rPr lang="en"/>
              <a:t>This collaboration reflects Nike's direct-to-consumer (D2C) strategy, aiming to strengthen consumer relationships by providing a personalized shopping experience, thereby enhancing brand loyalty and consumer engagement.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4.Swiftness</a:t>
            </a:r>
            <a:endParaRPr b="1"/>
          </a:p>
          <a:p>
            <a:pPr indent="0" lvl="0" marL="0" rtl="0" algn="l">
              <a:spcBef>
                <a:spcPts val="0"/>
              </a:spcBef>
              <a:spcAft>
                <a:spcPts val="0"/>
              </a:spcAft>
              <a:buClr>
                <a:schemeClr val="dk1"/>
              </a:buClr>
              <a:buSzPts val="1100"/>
              <a:buFont typeface="Arial"/>
              <a:buNone/>
            </a:pPr>
            <a:r>
              <a:rPr lang="en"/>
              <a:t>The swift adaptation to pandemic-induced supply chain disruptions, particularly with the closure of factories in Vietnam, underscores Nike's agility. By quickly mobilizing resources to resume operations, Nike managed to restore production volumes to approximately 80% of pre-closure levels within a short timeframe. </a:t>
            </a:r>
            <a:endParaRPr/>
          </a:p>
          <a:p>
            <a:pPr indent="0" lvl="0" marL="0" rtl="0" algn="l">
              <a:spcBef>
                <a:spcPts val="0"/>
              </a:spcBef>
              <a:spcAft>
                <a:spcPts val="0"/>
              </a:spcAft>
              <a:buClr>
                <a:schemeClr val="dk1"/>
              </a:buClr>
              <a:buSzPts val="1100"/>
              <a:buFont typeface="Arial"/>
              <a:buNone/>
            </a:pPr>
            <a:r>
              <a:rPr lang="en"/>
              <a:t>This rapid response minimized the supply </a:t>
            </a:r>
            <a:r>
              <a:rPr lang="en"/>
              <a:t>chain</a:t>
            </a:r>
            <a:r>
              <a:rPr lang="en"/>
              <a:t> disruption and ensured continuous product availability to meet consumer demand.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700ebc8777_0_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700ebc8777_0_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5.Flexibility</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A.Implementation of  a 2-Flexibility system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-Nike's implementation of the 2-Flexibility system across its manufacturing and logistics operations significantly enhances supply chain flexibility.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strategy ensures each product is produced in at least two different locations, improving its ability to adapt to market shifts, reduce risks of disruption, and maintain consistent operations under unforeseen challenges.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-Besides increasing manufacturing agility, this also optimizes warehousing and transportation, aligning inventory management and delivery speeds with dynamic market demands.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B.Lean Manufacturing and Process Flexibility</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-Nike's lean manufacturing strategy, inspired by the Toyota Production System, emphasizes continuous improvement, process optimization, and worker empowerment.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commitment has significantly enhanced production efficiency and improved labor conditions. By fostering a culture of empowerment and engagement, Nike ensures its operations are ethical and efficient. The strategy likely includes efficient U-shaped production layouts.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inclusion of workforce cross-training in Nike's strategy emphasizes building a versatile workforce, enabling adaptation to various production demands. This enhances operational efficiency and underscores Nike's commitment to lean manufacturing principles.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d132bf20f4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d132bf20f4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1.Alertness:</a:t>
            </a:r>
            <a:endParaRPr b="1"/>
          </a:p>
          <a:p>
            <a:pPr indent="0" lvl="0" marL="0" rtl="0" algn="l">
              <a:spcBef>
                <a:spcPts val="0"/>
              </a:spcBef>
              <a:spcAft>
                <a:spcPts val="0"/>
              </a:spcAft>
              <a:buClr>
                <a:schemeClr val="dk1"/>
              </a:buClr>
              <a:buSzPts val="1100"/>
              <a:buFont typeface="Arial"/>
              <a:buNone/>
            </a:pPr>
            <a:r>
              <a:rPr b="1" lang="en"/>
              <a:t>Challenge: Cyber security Challenge</a:t>
            </a:r>
            <a:endParaRPr b="1"/>
          </a:p>
          <a:p>
            <a:pPr indent="0" lvl="0" marL="0" rtl="0" algn="l">
              <a:spcBef>
                <a:spcPts val="0"/>
              </a:spcBef>
              <a:spcAft>
                <a:spcPts val="0"/>
              </a:spcAft>
              <a:buClr>
                <a:schemeClr val="dk1"/>
              </a:buClr>
              <a:buSzPts val="1100"/>
              <a:buFont typeface="Arial"/>
              <a:buNone/>
            </a:pPr>
            <a:r>
              <a:rPr lang="en"/>
              <a:t>Nike's supply chain is adopting more IoT and digital systems, which increases the risk of cyber disruptions and hinder production agility and cause delays in operations.</a:t>
            </a:r>
            <a:endParaRPr/>
          </a:p>
          <a:p>
            <a:pPr indent="0" lvl="0" marL="0" rtl="0" algn="l">
              <a:spcBef>
                <a:spcPts val="0"/>
              </a:spcBef>
              <a:spcAft>
                <a:spcPts val="0"/>
              </a:spcAft>
              <a:buClr>
                <a:schemeClr val="dk1"/>
              </a:buClr>
              <a:buSzPts val="1100"/>
              <a:buFont typeface="Arial"/>
              <a:buNone/>
            </a:pPr>
            <a:r>
              <a:rPr lang="en"/>
              <a:t>Cybersecurity flaws might cause major delays in delivery and interfere with supply chain operations, limiting Nike's flexibility and reactivity as it improves its direct-to-consumer platforms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Solution: Sturdy Security Protocols</a:t>
            </a:r>
            <a:endParaRPr b="1"/>
          </a:p>
          <a:p>
            <a:pPr indent="0" lvl="0" marL="0" rtl="0" algn="l">
              <a:spcBef>
                <a:spcPts val="0"/>
              </a:spcBef>
              <a:spcAft>
                <a:spcPts val="0"/>
              </a:spcAft>
              <a:buClr>
                <a:schemeClr val="dk1"/>
              </a:buClr>
              <a:buSzPts val="1100"/>
              <a:buFont typeface="Arial"/>
              <a:buNone/>
            </a:pPr>
            <a:r>
              <a:rPr lang="en"/>
              <a:t>To protect digital infrastructures and Internet of Things installations, put in place extensive cybersecurity measures such as frequent security audits, real-time threat detection systems, and advanced encryption techniques.</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i="1" lang="en" sz="1000">
                <a:solidFill>
                  <a:schemeClr val="dk1"/>
                </a:solidFill>
              </a:rPr>
              <a:t>Source: Consumer Goods Technology. </a:t>
            </a:r>
            <a:r>
              <a:rPr i="1" lang="en" sz="1000" u="sng">
                <a:solidFill>
                  <a:srgbClr val="1155CC"/>
                </a:solidFill>
                <a:hlinkClick r:id="rId2">
                  <a:extLst>
                    <a:ext uri="{A12FA001-AC4F-418D-AE19-62706E023703}">
                      <ahyp:hlinkClr val="tx"/>
                    </a:ext>
                  </a:extLst>
                </a:hlinkClick>
              </a:rPr>
              <a:t>Nike Accelerates Digital Supply Chain Investments for More Advanced Analytics.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2. </a:t>
            </a:r>
            <a:r>
              <a:rPr b="1" lang="en"/>
              <a:t>Accessibility</a:t>
            </a:r>
            <a:endParaRPr b="1"/>
          </a:p>
          <a:p>
            <a:pPr indent="0" lvl="0" marL="0" rtl="0" algn="l">
              <a:spcBef>
                <a:spcPts val="0"/>
              </a:spcBef>
              <a:spcAft>
                <a:spcPts val="0"/>
              </a:spcAft>
              <a:buNone/>
            </a:pPr>
            <a:r>
              <a:rPr b="1" lang="en"/>
              <a:t>Challenge: Technological Integration</a:t>
            </a:r>
            <a:endParaRPr b="1"/>
          </a:p>
          <a:p>
            <a:pPr indent="0" lvl="0" marL="0" rtl="0" algn="l">
              <a:spcBef>
                <a:spcPts val="0"/>
              </a:spcBef>
              <a:spcAft>
                <a:spcPts val="0"/>
              </a:spcAft>
              <a:buNone/>
            </a:pPr>
            <a:r>
              <a:rPr lang="en"/>
              <a:t>Integrating over 1,000 robots across global distribution centers raises challenges in maintaining seamless operation due to varying regional regulations and compatibility issues.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Solution: Standardize Robotic Systems</a:t>
            </a:r>
            <a:endParaRPr b="1"/>
          </a:p>
          <a:p>
            <a:pPr indent="0" lvl="0" marL="0" rtl="0" algn="l">
              <a:spcBef>
                <a:spcPts val="0"/>
              </a:spcBef>
              <a:spcAft>
                <a:spcPts val="0"/>
              </a:spcAft>
              <a:buNone/>
            </a:pPr>
            <a:r>
              <a:rPr lang="en"/>
              <a:t>Implementing standardized robotic systems and enhancing AI integration across all distribution centers can help maintain high efficiency and consistent operational standards globally.</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3. </a:t>
            </a:r>
            <a:r>
              <a:rPr b="1" lang="en"/>
              <a:t>Decisiveness</a:t>
            </a:r>
            <a:endParaRPr b="1"/>
          </a:p>
          <a:p>
            <a:pPr indent="0" lvl="0" marL="0" rtl="0" algn="l">
              <a:spcBef>
                <a:spcPts val="0"/>
              </a:spcBef>
              <a:spcAft>
                <a:spcPts val="0"/>
              </a:spcAft>
              <a:buNone/>
            </a:pPr>
            <a:r>
              <a:rPr b="1" lang="en"/>
              <a:t>Challenge: Leveraging Partnerships</a:t>
            </a:r>
            <a:endParaRPr b="1"/>
          </a:p>
          <a:p>
            <a:pPr indent="0" lvl="0" marL="0" rtl="0" algn="l">
              <a:spcBef>
                <a:spcPts val="0"/>
              </a:spcBef>
              <a:spcAft>
                <a:spcPts val="0"/>
              </a:spcAft>
              <a:buNone/>
            </a:pPr>
            <a:r>
              <a:rPr lang="en"/>
              <a:t>While strategic partnerships have been effective, there is potential to further utilize these relationships to increase supply chain flexibility and responsiveness.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Solution: Expand Strategic Collaborations</a:t>
            </a:r>
            <a:endParaRPr b="1"/>
          </a:p>
          <a:p>
            <a:pPr indent="0" lvl="0" marL="0" rtl="0" algn="l">
              <a:spcBef>
                <a:spcPts val="0"/>
              </a:spcBef>
              <a:spcAft>
                <a:spcPts val="0"/>
              </a:spcAft>
              <a:buNone/>
            </a:pPr>
            <a:r>
              <a:rPr lang="en"/>
              <a:t>Expanding partnership models to include tech and logistics firms could co-create more responsive supply chain solutions, enhancing Nike's decisiveness in market changes.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i="1" lang="en" sz="1000">
                <a:solidFill>
                  <a:schemeClr val="dk1"/>
                </a:solidFill>
              </a:rPr>
              <a:t>Source: Consumer Goods Technology.</a:t>
            </a:r>
            <a:r>
              <a:rPr i="1" lang="en" sz="1000" u="sng">
                <a:solidFill>
                  <a:srgbClr val="1155CC"/>
                </a:solidFill>
                <a:hlinkClick r:id="rId3">
                  <a:extLst>
                    <a:ext uri="{A12FA001-AC4F-418D-AE19-62706E023703}">
                      <ahyp:hlinkClr val="tx"/>
                    </a:ext>
                  </a:extLst>
                </a:hlinkClick>
              </a:rPr>
              <a:t> Nike Accelerates Digital Supply Chain Investments for More Advanced Analytics.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4.Swiftness</a:t>
            </a:r>
            <a:endParaRPr b="1"/>
          </a:p>
          <a:p>
            <a:pPr indent="0" lvl="0" marL="0" rtl="0" algn="l">
              <a:spcBef>
                <a:spcPts val="0"/>
              </a:spcBef>
              <a:spcAft>
                <a:spcPts val="0"/>
              </a:spcAft>
              <a:buNone/>
            </a:pPr>
            <a:r>
              <a:rPr b="1" lang="en"/>
              <a:t>Challenge: Geographic Constraints</a:t>
            </a:r>
            <a:endParaRPr b="1"/>
          </a:p>
          <a:p>
            <a:pPr indent="0" lvl="0" marL="0" rtl="0" algn="l">
              <a:spcBef>
                <a:spcPts val="0"/>
              </a:spcBef>
              <a:spcAft>
                <a:spcPts val="0"/>
              </a:spcAft>
              <a:buNone/>
            </a:pPr>
            <a:r>
              <a:rPr lang="en"/>
              <a:t>Recovery from factory closures shows potential delays in adapting to shifts due to logistical and geographic constraints.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Solution: Agile Logistics Solutions</a:t>
            </a:r>
            <a:endParaRPr b="1"/>
          </a:p>
          <a:p>
            <a:pPr indent="0" lvl="0" marL="0" rtl="0" algn="l">
              <a:spcBef>
                <a:spcPts val="0"/>
              </a:spcBef>
              <a:spcAft>
                <a:spcPts val="0"/>
              </a:spcAft>
              <a:buNone/>
            </a:pPr>
            <a:r>
              <a:rPr lang="en"/>
              <a:t>Implementing agile logistics solutions like on-demand warehousing and dynamic routing can minimize production disruptions and optimize supply chain swiftness.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5.Flexibility</a:t>
            </a:r>
            <a:endParaRPr b="1"/>
          </a:p>
          <a:p>
            <a:pPr indent="0" lvl="0" marL="0" rtl="0" algn="l">
              <a:spcBef>
                <a:spcPts val="0"/>
              </a:spcBef>
              <a:spcAft>
                <a:spcPts val="0"/>
              </a:spcAft>
              <a:buNone/>
            </a:pPr>
            <a:r>
              <a:rPr b="1" lang="en">
                <a:solidFill>
                  <a:schemeClr val="dk1"/>
                </a:solidFill>
              </a:rPr>
              <a:t>A.Implementation of  a 2-Flexibility system </a:t>
            </a:r>
            <a:endParaRPr b="1">
              <a:solidFill>
                <a:schemeClr val="dk1"/>
              </a:solidFill>
            </a:endParaRPr>
          </a:p>
          <a:p>
            <a:pPr indent="0" lvl="0" marL="0" rtl="0" algn="l">
              <a:spcBef>
                <a:spcPts val="0"/>
              </a:spcBef>
              <a:spcAft>
                <a:spcPts val="0"/>
              </a:spcAft>
              <a:buNone/>
            </a:pPr>
            <a:r>
              <a:rPr b="1" lang="en">
                <a:solidFill>
                  <a:schemeClr val="dk1"/>
                </a:solidFill>
              </a:rPr>
              <a:t>Challenge: Demand Shifts Response</a:t>
            </a:r>
            <a:endParaRPr b="1">
              <a:solidFill>
                <a:schemeClr val="dk1"/>
              </a:solidFill>
            </a:endParaRPr>
          </a:p>
          <a:p>
            <a:pPr indent="0" lvl="0" marL="0" rtl="0" algn="l">
              <a:spcBef>
                <a:spcPts val="0"/>
              </a:spcBef>
              <a:spcAft>
                <a:spcPts val="0"/>
              </a:spcAft>
              <a:buNone/>
            </a:pPr>
            <a:r>
              <a:rPr lang="en">
                <a:solidFill>
                  <a:schemeClr val="dk1"/>
                </a:solidFill>
              </a:rPr>
              <a:t>The 2-Flexibility system has improved supply chain flexibility, but rapid adjustments to large-scale demand shifts remain a challenge.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Solution: Modular Production Systems</a:t>
            </a:r>
            <a:endParaRPr b="1">
              <a:solidFill>
                <a:schemeClr val="dk1"/>
              </a:solidFill>
            </a:endParaRPr>
          </a:p>
          <a:p>
            <a:pPr indent="0" lvl="0" marL="0" rtl="0" algn="l">
              <a:spcBef>
                <a:spcPts val="0"/>
              </a:spcBef>
              <a:spcAft>
                <a:spcPts val="0"/>
              </a:spcAft>
              <a:buNone/>
            </a:pPr>
            <a:r>
              <a:rPr lang="en">
                <a:solidFill>
                  <a:schemeClr val="dk1"/>
                </a:solidFill>
              </a:rPr>
              <a:t>Adopting modular production systems and increasing regional manufacturing capabilities could enable quicker reconfigurations in response to changing demands, enhancing overall flexibility.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sz="1000">
                <a:solidFill>
                  <a:schemeClr val="dk1"/>
                </a:solidFill>
              </a:rPr>
              <a:t>Source: Digital Data Design Institute at Harvard. </a:t>
            </a:r>
            <a:r>
              <a:rPr lang="en" sz="1000" u="sng">
                <a:solidFill>
                  <a:srgbClr val="1155CC"/>
                </a:solidFill>
                <a:hlinkClick r:id="rId4">
                  <a:extLst>
                    <a:ext uri="{A12FA001-AC4F-418D-AE19-62706E023703}">
                      <ahyp:hlinkClr val="tx"/>
                    </a:ext>
                  </a:extLst>
                </a:hlinkClick>
              </a:rPr>
              <a:t>Striding Forward: Nike’s Quest to Reinvent Its Supply Chain.</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B.Lean Manufacturing and Process Flexibility</a:t>
            </a:r>
            <a:endParaRPr b="1">
              <a:solidFill>
                <a:schemeClr val="dk1"/>
              </a:solidFill>
            </a:endParaRPr>
          </a:p>
          <a:p>
            <a:pPr indent="0" lvl="0" marL="0" rtl="0" algn="l">
              <a:spcBef>
                <a:spcPts val="0"/>
              </a:spcBef>
              <a:spcAft>
                <a:spcPts val="0"/>
              </a:spcAft>
              <a:buNone/>
            </a:pPr>
            <a:r>
              <a:rPr b="1" lang="en">
                <a:solidFill>
                  <a:schemeClr val="dk1"/>
                </a:solidFill>
              </a:rPr>
              <a:t>Challenge: Scalability and Adaptation</a:t>
            </a:r>
            <a:endParaRPr b="1">
              <a:solidFill>
                <a:schemeClr val="dk1"/>
              </a:solidFill>
            </a:endParaRPr>
          </a:p>
          <a:p>
            <a:pPr indent="0" lvl="0" marL="0" rtl="0" algn="l">
              <a:spcBef>
                <a:spcPts val="0"/>
              </a:spcBef>
              <a:spcAft>
                <a:spcPts val="0"/>
              </a:spcAft>
              <a:buNone/>
            </a:pPr>
            <a:r>
              <a:rPr lang="en">
                <a:solidFill>
                  <a:schemeClr val="dk1"/>
                </a:solidFill>
              </a:rPr>
              <a:t>Nike's adoption of lean manufacturing, inspired by the Toyota Production System, focuses on continuous improvement and efficiency. However, scaling these practices across global operations can be challenging, especially when adapting them to diverse regional markets with different labor standards and production capabilities.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Solution: Tailored Lean Training Programs</a:t>
            </a:r>
            <a:endParaRPr b="1">
              <a:solidFill>
                <a:schemeClr val="dk1"/>
              </a:solidFill>
            </a:endParaRPr>
          </a:p>
          <a:p>
            <a:pPr indent="0" lvl="0" marL="0" rtl="0" algn="l">
              <a:spcBef>
                <a:spcPts val="0"/>
              </a:spcBef>
              <a:spcAft>
                <a:spcPts val="0"/>
              </a:spcAft>
              <a:buNone/>
            </a:pPr>
            <a:r>
              <a:rPr lang="en">
                <a:solidFill>
                  <a:schemeClr val="dk1"/>
                </a:solidFill>
              </a:rPr>
              <a:t>Developing region-specific lean training programs that address local nuances could enhance the scalability and effectiveness of Nike's lean manufacturing initiatives. This would involve more localized empowerment and decision-making to adapt swiftly to regional market demands and production challenges.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i="1" lang="en" sz="1000">
                <a:solidFill>
                  <a:schemeClr val="dk1"/>
                </a:solidFill>
              </a:rPr>
              <a:t>Source: MIT Sloan.</a:t>
            </a:r>
            <a:r>
              <a:rPr i="1" lang="en" sz="1000" u="sng">
                <a:solidFill>
                  <a:srgbClr val="1155CC"/>
                </a:solidFill>
                <a:hlinkClick r:id="rId5">
                  <a:extLst>
                    <a:ext uri="{A12FA001-AC4F-418D-AE19-62706E023703}">
                      <ahyp:hlinkClr val="tx"/>
                    </a:ext>
                  </a:extLst>
                </a:hlinkClick>
              </a:rPr>
              <a:t> Not just the bottom line: Lean manufacturing may help workers too.</a:t>
            </a:r>
            <a:endParaRPr i="1" sz="1000">
              <a:solidFill>
                <a:schemeClr val="dk1"/>
              </a:solidFill>
            </a:endParaRPr>
          </a:p>
          <a:p>
            <a:pPr indent="0" lvl="0" marL="0" rtl="0" algn="l">
              <a:lnSpc>
                <a:spcPct val="115000"/>
              </a:lnSpc>
              <a:spcBef>
                <a:spcPts val="0"/>
              </a:spcBef>
              <a:spcAft>
                <a:spcPts val="0"/>
              </a:spcAft>
              <a:buNone/>
            </a:pPr>
            <a:br>
              <a:rPr lang="en" sz="1000">
                <a:solidFill>
                  <a:schemeClr val="dk1"/>
                </a:solidFill>
              </a:rPr>
            </a:b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2700ebc877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2700ebc877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700ebc8777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2700ebc8777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700ebc8777_1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2700ebc8777_1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700ebc8777_1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2700ebc8777_1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d132bf20f4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d132bf20f4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2700ebc8777_1_7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2700ebc8777_1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700ebc8777_1_7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700ebc8777_1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2700ebc8777_1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2700ebc8777_1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2d132bf20f4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2d132bf20f4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f67480c12f_0_1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f67480c12f_0_1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700ebc8777_1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700ebc8777_1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700ebc8777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700ebc8777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700ebc877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700ebc877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f67480c12f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f67480c12f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700ad903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700ad903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d132bf20f4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d132bf20f4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Nike employs an integrated strategy in its supply chain, focusing on:</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
              <a:t>Rationalization for Efficiency: Nike leverages lean manufacturing and automation to minimize waste and improve operational efficiency across its global supply chain.</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Customization to Meet Customer Needs: Through platforms like Nike By You and targeted market segmentation, Nike customizes products to enhance customer experience and loyalty.</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Synchronization for Market Responsiveness: Utilizing advanced IT systems for real-time data, Nike swiftly adapts to market changes and customer demands to maintain supply chain efficiency.</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Innovation as a Competitive Edge: Nike incorporates cutting-edge technologies and sustainable practices to drive operational efficiency and reduce environmental impact, ensuring market leadership.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Rationalization (Operating Cost)</a:t>
            </a:r>
            <a:endParaRPr b="1"/>
          </a:p>
          <a:p>
            <a:pPr indent="0" lvl="0" marL="0" rtl="0" algn="l">
              <a:spcBef>
                <a:spcPts val="0"/>
              </a:spcBef>
              <a:spcAft>
                <a:spcPts val="0"/>
              </a:spcAft>
              <a:buClr>
                <a:schemeClr val="dk1"/>
              </a:buClr>
              <a:buSzPts val="1100"/>
              <a:buFont typeface="Arial"/>
              <a:buNone/>
            </a:pPr>
            <a:r>
              <a:rPr lang="en"/>
              <a:t>Rationalization focuses on optimizing and reducing costs across the supply chain, enhancing overall operational efficiency.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1.Cost of Goods Sold (COGS): </a:t>
            </a:r>
            <a:endParaRPr/>
          </a:p>
          <a:p>
            <a:pPr indent="-298450" lvl="0" marL="457200" rtl="0" algn="l">
              <a:spcBef>
                <a:spcPts val="0"/>
              </a:spcBef>
              <a:spcAft>
                <a:spcPts val="0"/>
              </a:spcAft>
              <a:buSzPts val="1100"/>
              <a:buChar char="●"/>
            </a:pPr>
            <a:r>
              <a:rPr lang="en"/>
              <a:t>Profitability impacted directly by COGS.</a:t>
            </a:r>
            <a:endParaRPr/>
          </a:p>
          <a:p>
            <a:pPr indent="-298450" lvl="0" marL="457200" rtl="0" algn="l">
              <a:spcBef>
                <a:spcPts val="0"/>
              </a:spcBef>
              <a:spcAft>
                <a:spcPts val="0"/>
              </a:spcAft>
              <a:buSzPts val="1100"/>
              <a:buChar char="●"/>
            </a:pPr>
            <a:r>
              <a:rPr lang="en"/>
              <a:t>Inefficiencies in the supply chain might have raised COGS during COVID-19.</a:t>
            </a:r>
            <a:endParaRPr/>
          </a:p>
          <a:p>
            <a:pPr indent="-298450" lvl="0" marL="457200" rtl="0" algn="l">
              <a:spcBef>
                <a:spcPts val="0"/>
              </a:spcBef>
              <a:spcAft>
                <a:spcPts val="0"/>
              </a:spcAft>
              <a:buSzPts val="1100"/>
              <a:buChar char="●"/>
            </a:pPr>
            <a:r>
              <a:rPr lang="en"/>
              <a:t>Nike's lean manufacturing approach aims to reduce COGS through increased labor productivity and material consolidation.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2.Turnover of Inventory:</a:t>
            </a:r>
            <a:endParaRPr/>
          </a:p>
          <a:p>
            <a:pPr indent="-298450" lvl="0" marL="457200" rtl="0" algn="l">
              <a:spcBef>
                <a:spcPts val="0"/>
              </a:spcBef>
              <a:spcAft>
                <a:spcPts val="0"/>
              </a:spcAft>
              <a:buSzPts val="1100"/>
              <a:buChar char="●"/>
            </a:pPr>
            <a:r>
              <a:rPr lang="en"/>
              <a:t>Maintaining product freshness and reducing holding costs require a high inventory turnover rate.</a:t>
            </a:r>
            <a:endParaRPr/>
          </a:p>
          <a:p>
            <a:pPr indent="-298450" lvl="0" marL="457200" rtl="0" algn="l">
              <a:spcBef>
                <a:spcPts val="0"/>
              </a:spcBef>
              <a:spcAft>
                <a:spcPts val="0"/>
              </a:spcAft>
              <a:buSzPts val="1100"/>
              <a:buChar char="●"/>
            </a:pPr>
            <a:r>
              <a:rPr lang="en"/>
              <a:t>Anticipated decrease during COVID-19 due to shop closures and demand variations.</a:t>
            </a:r>
            <a:endParaRPr/>
          </a:p>
          <a:p>
            <a:pPr indent="-298450" lvl="0" marL="457200" rtl="0" algn="l">
              <a:spcBef>
                <a:spcPts val="0"/>
              </a:spcBef>
              <a:spcAft>
                <a:spcPts val="0"/>
              </a:spcAft>
              <a:buSzPts val="1100"/>
              <a:buChar char="●"/>
            </a:pPr>
            <a:r>
              <a:rPr lang="en"/>
              <a:t>Focus on D2C sales and regional distribution centers to sustain a higher turnover rate post-pandemic.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Synchronization (Asset Utilization)</a:t>
            </a:r>
            <a:endParaRPr b="1"/>
          </a:p>
          <a:p>
            <a:pPr indent="0" lvl="0" marL="0" rtl="0" algn="l">
              <a:spcBef>
                <a:spcPts val="0"/>
              </a:spcBef>
              <a:spcAft>
                <a:spcPts val="0"/>
              </a:spcAft>
              <a:buClr>
                <a:schemeClr val="dk1"/>
              </a:buClr>
              <a:buSzPts val="1100"/>
              <a:buFont typeface="Arial"/>
              <a:buNone/>
            </a:pPr>
            <a:r>
              <a:rPr lang="en"/>
              <a:t>Synchronization ensures that all assets are maximally utilized to achieve efficient production and distribution.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1.Supplier On-time Delivery Rate:</a:t>
            </a:r>
            <a:endParaRPr/>
          </a:p>
          <a:p>
            <a:pPr indent="-298450" lvl="0" marL="457200" rtl="0" algn="l">
              <a:spcBef>
                <a:spcPts val="0"/>
              </a:spcBef>
              <a:spcAft>
                <a:spcPts val="0"/>
              </a:spcAft>
              <a:buSzPts val="1100"/>
              <a:buChar char="●"/>
            </a:pPr>
            <a:r>
              <a:rPr lang="en"/>
              <a:t>Nike relies on international suppliers and has historically had a strong supplier network.</a:t>
            </a:r>
            <a:endParaRPr/>
          </a:p>
          <a:p>
            <a:pPr indent="-298450" lvl="0" marL="457200" rtl="0" algn="l">
              <a:spcBef>
                <a:spcPts val="0"/>
              </a:spcBef>
              <a:spcAft>
                <a:spcPts val="0"/>
              </a:spcAft>
              <a:buSzPts val="1100"/>
              <a:buChar char="●"/>
            </a:pPr>
            <a:r>
              <a:rPr lang="en"/>
              <a:t>Challenges during COVID-19 affected supplier on-time delivery.</a:t>
            </a:r>
            <a:endParaRPr/>
          </a:p>
          <a:p>
            <a:pPr indent="-298450" lvl="0" marL="457200" rtl="0" algn="l">
              <a:spcBef>
                <a:spcPts val="0"/>
              </a:spcBef>
              <a:spcAft>
                <a:spcPts val="0"/>
              </a:spcAft>
              <a:buSzPts val="1100"/>
              <a:buChar char="●"/>
            </a:pPr>
            <a:r>
              <a:rPr lang="en"/>
              <a:t>Nike's efforts to enhance supplier relationships and production schedules have stabilized this KPI.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Customization (Margin)</a:t>
            </a:r>
            <a:endParaRPr b="1"/>
          </a:p>
          <a:p>
            <a:pPr indent="0" lvl="0" marL="0" rtl="0" algn="l">
              <a:spcBef>
                <a:spcPts val="0"/>
              </a:spcBef>
              <a:spcAft>
                <a:spcPts val="0"/>
              </a:spcAft>
              <a:buClr>
                <a:schemeClr val="dk1"/>
              </a:buClr>
              <a:buSzPts val="1100"/>
              <a:buFont typeface="Arial"/>
              <a:buNone/>
            </a:pPr>
            <a:r>
              <a:rPr lang="en"/>
              <a:t>Customization focuses on tailoring products and services to meet customer needs, enhancing satisfaction and profitability.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1.Digital Sales Growth:</a:t>
            </a:r>
            <a:endParaRPr/>
          </a:p>
          <a:p>
            <a:pPr indent="-298450" lvl="0" marL="457200" rtl="0" algn="l">
              <a:spcBef>
                <a:spcPts val="0"/>
              </a:spcBef>
              <a:spcAft>
                <a:spcPts val="0"/>
              </a:spcAft>
              <a:buSzPts val="1100"/>
              <a:buChar char="●"/>
            </a:pPr>
            <a:r>
              <a:rPr lang="en"/>
              <a:t>Shift to online purchasing makes digital sales growth crucial.</a:t>
            </a:r>
            <a:endParaRPr/>
          </a:p>
          <a:p>
            <a:pPr indent="-298450" lvl="0" marL="457200" rtl="0" algn="l">
              <a:spcBef>
                <a:spcPts val="0"/>
              </a:spcBef>
              <a:spcAft>
                <a:spcPts val="0"/>
              </a:spcAft>
              <a:buSzPts val="1100"/>
              <a:buChar char="●"/>
            </a:pPr>
            <a:r>
              <a:rPr lang="en"/>
              <a:t>Successful digital transformation during COVID-19 resulted in significant online sales increase.</a:t>
            </a:r>
            <a:endParaRPr/>
          </a:p>
          <a:p>
            <a:pPr indent="-298450" lvl="0" marL="457200" rtl="0" algn="l">
              <a:spcBef>
                <a:spcPts val="0"/>
              </a:spcBef>
              <a:spcAft>
                <a:spcPts val="0"/>
              </a:spcAft>
              <a:buSzPts val="1100"/>
              <a:buChar char="●"/>
            </a:pPr>
            <a:r>
              <a:rPr lang="en"/>
              <a:t>Key KPI for tracking consumer behavior shifts.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Innovation (Revenue Growth)</a:t>
            </a:r>
            <a:endParaRPr b="1"/>
          </a:p>
          <a:p>
            <a:pPr indent="0" lvl="0" marL="0" rtl="0" algn="l">
              <a:spcBef>
                <a:spcPts val="0"/>
              </a:spcBef>
              <a:spcAft>
                <a:spcPts val="0"/>
              </a:spcAft>
              <a:buClr>
                <a:schemeClr val="dk1"/>
              </a:buClr>
              <a:buSzPts val="1100"/>
              <a:buFont typeface="Arial"/>
              <a:buNone/>
            </a:pPr>
            <a:r>
              <a:rPr lang="en"/>
              <a:t>Innovation drives new product development and market expansion, fostering long-term growth.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1.The Direct-to-Consumer (D2C) approach:</a:t>
            </a:r>
            <a:endParaRPr/>
          </a:p>
          <a:p>
            <a:pPr indent="-298450" lvl="0" marL="457200" rtl="0" algn="l">
              <a:spcBef>
                <a:spcPts val="0"/>
              </a:spcBef>
              <a:spcAft>
                <a:spcPts val="0"/>
              </a:spcAft>
              <a:buSzPts val="1100"/>
              <a:buChar char="●"/>
            </a:pPr>
            <a:r>
              <a:rPr lang="en"/>
              <a:t>Nike's focus on digital sales channels and D2C skills has led to: Greater demand sensing, Tailored marketing, Higher profitability.</a:t>
            </a:r>
            <a:endParaRPr/>
          </a:p>
          <a:p>
            <a:pPr indent="-298450" lvl="0" marL="457200" rtl="0" algn="l">
              <a:spcBef>
                <a:spcPts val="0"/>
              </a:spcBef>
              <a:spcAft>
                <a:spcPts val="0"/>
              </a:spcAft>
              <a:buSzPts val="1100"/>
              <a:buChar char="●"/>
            </a:pPr>
            <a:r>
              <a:rPr lang="en"/>
              <a:t>KPIs like website sales growth, customer acquisition cost, and customer lifetime value are becoming more important for gauging success with a deliberate move to D2C channels.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2.Adoption of Automation and Technology:</a:t>
            </a:r>
            <a:endParaRPr/>
          </a:p>
          <a:p>
            <a:pPr indent="-298450" lvl="0" marL="457200" rtl="0" algn="l">
              <a:spcBef>
                <a:spcPts val="0"/>
              </a:spcBef>
              <a:spcAft>
                <a:spcPts val="0"/>
              </a:spcAft>
              <a:buSzPts val="1100"/>
              <a:buChar char="●"/>
            </a:pPr>
            <a:r>
              <a:rPr lang="en"/>
              <a:t>Post-COVID-19, Nike focuses on a more technologically sophisticated supply chain.</a:t>
            </a:r>
            <a:endParaRPr/>
          </a:p>
          <a:p>
            <a:pPr indent="-298450" lvl="0" marL="457200" rtl="0" algn="l">
              <a:spcBef>
                <a:spcPts val="0"/>
              </a:spcBef>
              <a:spcAft>
                <a:spcPts val="0"/>
              </a:spcAft>
              <a:buSzPts val="1100"/>
              <a:buChar char="●"/>
            </a:pPr>
            <a:r>
              <a:rPr lang="en"/>
              <a:t>Investments in automation and technology are expected to improve manufacturing efficiency KPIs such as production lead times and automation rate.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3.Sustainability Metrics:</a:t>
            </a:r>
            <a:endParaRPr/>
          </a:p>
          <a:p>
            <a:pPr indent="-298450" lvl="0" marL="457200" rtl="0" algn="l">
              <a:spcBef>
                <a:spcPts val="0"/>
              </a:spcBef>
              <a:spcAft>
                <a:spcPts val="0"/>
              </a:spcAft>
              <a:buSzPts val="1100"/>
              <a:buChar char="●"/>
            </a:pPr>
            <a:r>
              <a:rPr lang="en"/>
              <a:t>Nike prioritizes sustainability, including refurbishing products and using recyclable materials in packaging.</a:t>
            </a:r>
            <a:endParaRPr/>
          </a:p>
          <a:p>
            <a:pPr indent="-298450" lvl="0" marL="457200" rtl="0" algn="l">
              <a:spcBef>
                <a:spcPts val="0"/>
              </a:spcBef>
              <a:spcAft>
                <a:spcPts val="0"/>
              </a:spcAft>
              <a:buSzPts val="1100"/>
              <a:buChar char="●"/>
            </a:pPr>
            <a:r>
              <a:rPr lang="en"/>
              <a:t>Positive impact on KPIs related to waste reduction and sustainable sourcing.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jpg"/><Relationship Id="rId3"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jpg"/><Relationship Id="rId3"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jpg"/><Relationship Id="rId3"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jpg"/><Relationship Id="rId3"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jpg"/><Relationship Id="rId3"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jpg"/><Relationship Id="rId3"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jpg"/><Relationship Id="rId3"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727400" y="740073"/>
            <a:ext cx="5689200" cy="2535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172750" y="3669550"/>
            <a:ext cx="4947000" cy="420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p:cNvPicPr preferRelativeResize="0"/>
          <p:nvPr/>
        </p:nvPicPr>
        <p:blipFill rotWithShape="1">
          <a:blip r:embed="rId2">
            <a:alphaModFix/>
          </a:blip>
          <a:srcRect b="0" l="831" r="83968" t="0"/>
          <a:stretch/>
        </p:blipFill>
        <p:spPr>
          <a:xfrm>
            <a:off x="-88950" y="-56000"/>
            <a:ext cx="1198500" cy="5255400"/>
          </a:xfrm>
          <a:prstGeom prst="rect">
            <a:avLst/>
          </a:prstGeom>
          <a:noFill/>
          <a:ln>
            <a:noFill/>
          </a:ln>
        </p:spPr>
      </p:pic>
      <p:pic>
        <p:nvPicPr>
          <p:cNvPr id="13" name="Google Shape;13;p2"/>
          <p:cNvPicPr preferRelativeResize="0"/>
          <p:nvPr/>
        </p:nvPicPr>
        <p:blipFill rotWithShape="1">
          <a:blip r:embed="rId2">
            <a:alphaModFix/>
          </a:blip>
          <a:srcRect b="0" l="13398" r="71401" t="0"/>
          <a:stretch/>
        </p:blipFill>
        <p:spPr>
          <a:xfrm flipH="1">
            <a:off x="7945500" y="-83950"/>
            <a:ext cx="1198500" cy="5255400"/>
          </a:xfrm>
          <a:prstGeom prst="rect">
            <a:avLst/>
          </a:prstGeom>
          <a:noFill/>
          <a:ln>
            <a:noFill/>
          </a:ln>
        </p:spPr>
      </p:pic>
      <p:sp>
        <p:nvSpPr>
          <p:cNvPr id="14" name="Google Shape;14;p2"/>
          <p:cNvSpPr/>
          <p:nvPr/>
        </p:nvSpPr>
        <p:spPr>
          <a:xfrm>
            <a:off x="-75675" y="-18625"/>
            <a:ext cx="1186800" cy="52398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7938375" y="-48150"/>
            <a:ext cx="1158000" cy="52398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8" name="Shape 68"/>
        <p:cNvGrpSpPr/>
        <p:nvPr/>
      </p:nvGrpSpPr>
      <p:grpSpPr>
        <a:xfrm>
          <a:off x="0" y="0"/>
          <a:ext cx="0" cy="0"/>
          <a:chOff x="0" y="0"/>
          <a:chExt cx="0" cy="0"/>
        </a:xfrm>
      </p:grpSpPr>
      <p:sp>
        <p:nvSpPr>
          <p:cNvPr id="69" name="Google Shape;69;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70" name="Shape 70"/>
        <p:cNvGrpSpPr/>
        <p:nvPr/>
      </p:nvGrpSpPr>
      <p:grpSpPr>
        <a:xfrm>
          <a:off x="0" y="0"/>
          <a:ext cx="0" cy="0"/>
          <a:chOff x="0" y="0"/>
          <a:chExt cx="0" cy="0"/>
        </a:xfrm>
      </p:grpSpPr>
      <p:sp>
        <p:nvSpPr>
          <p:cNvPr id="71" name="Google Shape;71;p12"/>
          <p:cNvSpPr txBox="1"/>
          <p:nvPr>
            <p:ph type="title"/>
          </p:nvPr>
        </p:nvSpPr>
        <p:spPr>
          <a:xfrm>
            <a:off x="1117448" y="2337003"/>
            <a:ext cx="3588300" cy="1083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2" name="Google Shape;72;p12"/>
          <p:cNvSpPr txBox="1"/>
          <p:nvPr>
            <p:ph hasCustomPrompt="1" idx="2" type="title"/>
          </p:nvPr>
        </p:nvSpPr>
        <p:spPr>
          <a:xfrm>
            <a:off x="2494748" y="1000603"/>
            <a:ext cx="2211000" cy="14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0"/>
              <a:buNone/>
              <a:defRPr sz="10000">
                <a:solidFill>
                  <a:schemeClr val="dk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 name="Google Shape;73;p12"/>
          <p:cNvSpPr txBox="1"/>
          <p:nvPr>
            <p:ph idx="1" type="subTitle"/>
          </p:nvPr>
        </p:nvSpPr>
        <p:spPr>
          <a:xfrm>
            <a:off x="1380248" y="3479028"/>
            <a:ext cx="3325500" cy="714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pic>
        <p:nvPicPr>
          <p:cNvPr id="74" name="Google Shape;74;p12"/>
          <p:cNvPicPr preferRelativeResize="0"/>
          <p:nvPr/>
        </p:nvPicPr>
        <p:blipFill rotWithShape="1">
          <a:blip r:embed="rId2">
            <a:alphaModFix/>
          </a:blip>
          <a:srcRect b="0" l="53851" r="10979" t="0"/>
          <a:stretch/>
        </p:blipFill>
        <p:spPr>
          <a:xfrm rot="10800000">
            <a:off x="6396000" y="-158100"/>
            <a:ext cx="2880900" cy="5459700"/>
          </a:xfrm>
          <a:prstGeom prst="rect">
            <a:avLst/>
          </a:prstGeom>
          <a:noFill/>
          <a:ln>
            <a:noFill/>
          </a:ln>
        </p:spPr>
      </p:pic>
      <p:sp>
        <p:nvSpPr>
          <p:cNvPr id="75" name="Google Shape;75;p12"/>
          <p:cNvSpPr/>
          <p:nvPr/>
        </p:nvSpPr>
        <p:spPr>
          <a:xfrm>
            <a:off x="6396075" y="-78550"/>
            <a:ext cx="2880900" cy="52398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9">
    <p:spTree>
      <p:nvGrpSpPr>
        <p:cNvPr id="77" name="Shape 77"/>
        <p:cNvGrpSpPr/>
        <p:nvPr/>
      </p:nvGrpSpPr>
      <p:grpSpPr>
        <a:xfrm>
          <a:off x="0" y="0"/>
          <a:ext cx="0" cy="0"/>
          <a:chOff x="0" y="0"/>
          <a:chExt cx="0" cy="0"/>
        </a:xfrm>
      </p:grpSpPr>
      <p:sp>
        <p:nvSpPr>
          <p:cNvPr id="78" name="Google Shape;78;p13"/>
          <p:cNvSpPr txBox="1"/>
          <p:nvPr>
            <p:ph type="title"/>
          </p:nvPr>
        </p:nvSpPr>
        <p:spPr>
          <a:xfrm>
            <a:off x="1013700" y="2337000"/>
            <a:ext cx="7116600" cy="108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9" name="Google Shape;79;p13"/>
          <p:cNvSpPr txBox="1"/>
          <p:nvPr>
            <p:ph hasCustomPrompt="1" idx="2" type="title"/>
          </p:nvPr>
        </p:nvSpPr>
        <p:spPr>
          <a:xfrm>
            <a:off x="3466500" y="1000603"/>
            <a:ext cx="2211000" cy="14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0000">
                <a:solidFill>
                  <a:schemeClr val="dk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0" name="Google Shape;80;p13"/>
          <p:cNvSpPr txBox="1"/>
          <p:nvPr>
            <p:ph idx="1" type="subTitle"/>
          </p:nvPr>
        </p:nvSpPr>
        <p:spPr>
          <a:xfrm>
            <a:off x="2909250" y="3479028"/>
            <a:ext cx="3325500" cy="71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81" name="Google Shape;81;p13"/>
          <p:cNvPicPr preferRelativeResize="0"/>
          <p:nvPr/>
        </p:nvPicPr>
        <p:blipFill rotWithShape="1">
          <a:blip r:embed="rId2">
            <a:alphaModFix/>
          </a:blip>
          <a:srcRect b="0" l="60934" r="23039" t="0"/>
          <a:stretch/>
        </p:blipFill>
        <p:spPr>
          <a:xfrm rot="5400000">
            <a:off x="3497475" y="-5056773"/>
            <a:ext cx="2238000" cy="9307800"/>
          </a:xfrm>
          <a:prstGeom prst="rect">
            <a:avLst/>
          </a:prstGeom>
          <a:noFill/>
          <a:ln>
            <a:noFill/>
          </a:ln>
        </p:spPr>
      </p:pic>
      <p:sp>
        <p:nvSpPr>
          <p:cNvPr id="82" name="Google Shape;82;p13"/>
          <p:cNvSpPr/>
          <p:nvPr/>
        </p:nvSpPr>
        <p:spPr>
          <a:xfrm rot="5400000">
            <a:off x="3437150" y="-5046873"/>
            <a:ext cx="2232300" cy="92937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3"/>
          <p:cNvPicPr preferRelativeResize="0"/>
          <p:nvPr/>
        </p:nvPicPr>
        <p:blipFill rotWithShape="1">
          <a:blip r:embed="rId2">
            <a:alphaModFix/>
          </a:blip>
          <a:srcRect b="0" l="63114" r="20860" t="0"/>
          <a:stretch/>
        </p:blipFill>
        <p:spPr>
          <a:xfrm rot="-5400000">
            <a:off x="3434288" y="890802"/>
            <a:ext cx="2238000" cy="9307800"/>
          </a:xfrm>
          <a:prstGeom prst="rect">
            <a:avLst/>
          </a:prstGeom>
          <a:noFill/>
          <a:ln>
            <a:noFill/>
          </a:ln>
        </p:spPr>
      </p:pic>
      <p:sp>
        <p:nvSpPr>
          <p:cNvPr id="84" name="Google Shape;84;p13"/>
          <p:cNvSpPr/>
          <p:nvPr/>
        </p:nvSpPr>
        <p:spPr>
          <a:xfrm rot="-5400000">
            <a:off x="3500313" y="895002"/>
            <a:ext cx="2232300" cy="92937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TWO_COLUMNS_1">
    <p:spTree>
      <p:nvGrpSpPr>
        <p:cNvPr id="86" name="Shape 86"/>
        <p:cNvGrpSpPr/>
        <p:nvPr/>
      </p:nvGrpSpPr>
      <p:grpSpPr>
        <a:xfrm>
          <a:off x="0" y="0"/>
          <a:ext cx="0" cy="0"/>
          <a:chOff x="0" y="0"/>
          <a:chExt cx="0" cy="0"/>
        </a:xfrm>
      </p:grpSpPr>
      <p:sp>
        <p:nvSpPr>
          <p:cNvPr id="87" name="Google Shape;87;p14"/>
          <p:cNvSpPr txBox="1"/>
          <p:nvPr>
            <p:ph idx="1" type="subTitle"/>
          </p:nvPr>
        </p:nvSpPr>
        <p:spPr>
          <a:xfrm>
            <a:off x="1812600" y="1550175"/>
            <a:ext cx="2070900" cy="78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400"/>
              <a:buFont typeface="Oswald Medium"/>
              <a:buNone/>
              <a:defRPr b="1" sz="1800">
                <a:solidFill>
                  <a:schemeClr val="lt1"/>
                </a:solidFill>
                <a:latin typeface="Oxygen"/>
                <a:ea typeface="Oxygen"/>
                <a:cs typeface="Oxygen"/>
                <a:sym typeface="Oxygen"/>
              </a:defRPr>
            </a:lvl1pPr>
            <a:lvl2pPr lvl="1">
              <a:spcBef>
                <a:spcPts val="1600"/>
              </a:spcBef>
              <a:spcAft>
                <a:spcPts val="0"/>
              </a:spcAft>
              <a:buSzPts val="1400"/>
              <a:buFont typeface="Oswald Medium"/>
              <a:buNone/>
              <a:defRPr>
                <a:latin typeface="Oswald Medium"/>
                <a:ea typeface="Oswald Medium"/>
                <a:cs typeface="Oswald Medium"/>
                <a:sym typeface="Oswald Medium"/>
              </a:defRPr>
            </a:lvl2pPr>
            <a:lvl3pPr lvl="2">
              <a:spcBef>
                <a:spcPts val="1600"/>
              </a:spcBef>
              <a:spcAft>
                <a:spcPts val="0"/>
              </a:spcAft>
              <a:buSzPts val="1400"/>
              <a:buFont typeface="Oswald Medium"/>
              <a:buNone/>
              <a:defRPr>
                <a:latin typeface="Oswald Medium"/>
                <a:ea typeface="Oswald Medium"/>
                <a:cs typeface="Oswald Medium"/>
                <a:sym typeface="Oswald Medium"/>
              </a:defRPr>
            </a:lvl3pPr>
            <a:lvl4pPr lvl="3">
              <a:spcBef>
                <a:spcPts val="1600"/>
              </a:spcBef>
              <a:spcAft>
                <a:spcPts val="0"/>
              </a:spcAft>
              <a:buSzPts val="1400"/>
              <a:buFont typeface="Oswald Medium"/>
              <a:buNone/>
              <a:defRPr>
                <a:latin typeface="Oswald Medium"/>
                <a:ea typeface="Oswald Medium"/>
                <a:cs typeface="Oswald Medium"/>
                <a:sym typeface="Oswald Medium"/>
              </a:defRPr>
            </a:lvl4pPr>
            <a:lvl5pPr lvl="4">
              <a:spcBef>
                <a:spcPts val="1600"/>
              </a:spcBef>
              <a:spcAft>
                <a:spcPts val="0"/>
              </a:spcAft>
              <a:buSzPts val="1400"/>
              <a:buFont typeface="Oswald Medium"/>
              <a:buNone/>
              <a:defRPr>
                <a:latin typeface="Oswald Medium"/>
                <a:ea typeface="Oswald Medium"/>
                <a:cs typeface="Oswald Medium"/>
                <a:sym typeface="Oswald Medium"/>
              </a:defRPr>
            </a:lvl5pPr>
            <a:lvl6pPr lvl="5">
              <a:spcBef>
                <a:spcPts val="1600"/>
              </a:spcBef>
              <a:spcAft>
                <a:spcPts val="0"/>
              </a:spcAft>
              <a:buSzPts val="1400"/>
              <a:buFont typeface="Oswald Medium"/>
              <a:buNone/>
              <a:defRPr>
                <a:latin typeface="Oswald Medium"/>
                <a:ea typeface="Oswald Medium"/>
                <a:cs typeface="Oswald Medium"/>
                <a:sym typeface="Oswald Medium"/>
              </a:defRPr>
            </a:lvl6pPr>
            <a:lvl7pPr lvl="6">
              <a:spcBef>
                <a:spcPts val="1600"/>
              </a:spcBef>
              <a:spcAft>
                <a:spcPts val="0"/>
              </a:spcAft>
              <a:buSzPts val="1400"/>
              <a:buFont typeface="Oswald Medium"/>
              <a:buNone/>
              <a:defRPr>
                <a:latin typeface="Oswald Medium"/>
                <a:ea typeface="Oswald Medium"/>
                <a:cs typeface="Oswald Medium"/>
                <a:sym typeface="Oswald Medium"/>
              </a:defRPr>
            </a:lvl7pPr>
            <a:lvl8pPr lvl="7">
              <a:spcBef>
                <a:spcPts val="1600"/>
              </a:spcBef>
              <a:spcAft>
                <a:spcPts val="0"/>
              </a:spcAft>
              <a:buSzPts val="1400"/>
              <a:buFont typeface="Oswald Medium"/>
              <a:buNone/>
              <a:defRPr>
                <a:latin typeface="Oswald Medium"/>
                <a:ea typeface="Oswald Medium"/>
                <a:cs typeface="Oswald Medium"/>
                <a:sym typeface="Oswald Medium"/>
              </a:defRPr>
            </a:lvl8pPr>
            <a:lvl9pPr lvl="8">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88" name="Google Shape;88;p14"/>
          <p:cNvSpPr txBox="1"/>
          <p:nvPr>
            <p:ph hasCustomPrompt="1" type="title"/>
          </p:nvPr>
        </p:nvSpPr>
        <p:spPr>
          <a:xfrm>
            <a:off x="651777" y="1513500"/>
            <a:ext cx="898500" cy="965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4000">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9" name="Google Shape;89;p14"/>
          <p:cNvSpPr txBox="1"/>
          <p:nvPr>
            <p:ph idx="2" type="subTitle"/>
          </p:nvPr>
        </p:nvSpPr>
        <p:spPr>
          <a:xfrm>
            <a:off x="1812605" y="2268174"/>
            <a:ext cx="2218800" cy="48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0" name="Google Shape;90;p14"/>
          <p:cNvSpPr txBox="1"/>
          <p:nvPr>
            <p:ph idx="3" type="subTitle"/>
          </p:nvPr>
        </p:nvSpPr>
        <p:spPr>
          <a:xfrm>
            <a:off x="5534275" y="1550175"/>
            <a:ext cx="2070900" cy="78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Font typeface="Oswald Medium"/>
              <a:buNone/>
              <a:defRPr b="1" sz="1800">
                <a:solidFill>
                  <a:schemeClr val="lt1"/>
                </a:solidFill>
                <a:latin typeface="Oxygen"/>
                <a:ea typeface="Oxygen"/>
                <a:cs typeface="Oxygen"/>
                <a:sym typeface="Oxygen"/>
              </a:defRPr>
            </a:lvl1pPr>
            <a:lvl2pPr lvl="1" rtl="0">
              <a:spcBef>
                <a:spcPts val="160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91" name="Google Shape;91;p14"/>
          <p:cNvSpPr txBox="1"/>
          <p:nvPr>
            <p:ph hasCustomPrompt="1" idx="4" type="title"/>
          </p:nvPr>
        </p:nvSpPr>
        <p:spPr>
          <a:xfrm>
            <a:off x="4357899" y="1513500"/>
            <a:ext cx="898500" cy="965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4000">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92" name="Google Shape;92;p14"/>
          <p:cNvSpPr txBox="1"/>
          <p:nvPr>
            <p:ph idx="5" type="subTitle"/>
          </p:nvPr>
        </p:nvSpPr>
        <p:spPr>
          <a:xfrm>
            <a:off x="5534275" y="2268174"/>
            <a:ext cx="2218800" cy="48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3" name="Google Shape;93;p14"/>
          <p:cNvSpPr txBox="1"/>
          <p:nvPr>
            <p:ph idx="6" type="subTitle"/>
          </p:nvPr>
        </p:nvSpPr>
        <p:spPr>
          <a:xfrm>
            <a:off x="1812600" y="3146300"/>
            <a:ext cx="2070900" cy="78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Font typeface="Oswald Medium"/>
              <a:buNone/>
              <a:defRPr b="1" sz="1800">
                <a:solidFill>
                  <a:schemeClr val="lt1"/>
                </a:solidFill>
                <a:latin typeface="Oxygen"/>
                <a:ea typeface="Oxygen"/>
                <a:cs typeface="Oxygen"/>
                <a:sym typeface="Oxygen"/>
              </a:defRPr>
            </a:lvl1pPr>
            <a:lvl2pPr lvl="1" rtl="0">
              <a:spcBef>
                <a:spcPts val="160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94" name="Google Shape;94;p14"/>
          <p:cNvSpPr txBox="1"/>
          <p:nvPr>
            <p:ph hasCustomPrompt="1" idx="7" type="title"/>
          </p:nvPr>
        </p:nvSpPr>
        <p:spPr>
          <a:xfrm>
            <a:off x="651777" y="3109625"/>
            <a:ext cx="898500" cy="965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4000">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95" name="Google Shape;95;p14"/>
          <p:cNvSpPr txBox="1"/>
          <p:nvPr>
            <p:ph idx="8" type="subTitle"/>
          </p:nvPr>
        </p:nvSpPr>
        <p:spPr>
          <a:xfrm>
            <a:off x="1812605" y="3863825"/>
            <a:ext cx="2218800" cy="48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6" name="Google Shape;96;p14"/>
          <p:cNvSpPr txBox="1"/>
          <p:nvPr>
            <p:ph idx="9" type="subTitle"/>
          </p:nvPr>
        </p:nvSpPr>
        <p:spPr>
          <a:xfrm>
            <a:off x="5534275" y="3146300"/>
            <a:ext cx="2070900" cy="78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Font typeface="Oswald Medium"/>
              <a:buNone/>
              <a:defRPr b="1" sz="1800">
                <a:solidFill>
                  <a:schemeClr val="lt1"/>
                </a:solidFill>
                <a:latin typeface="Oxygen"/>
                <a:ea typeface="Oxygen"/>
                <a:cs typeface="Oxygen"/>
                <a:sym typeface="Oxygen"/>
              </a:defRPr>
            </a:lvl1pPr>
            <a:lvl2pPr lvl="1" rtl="0">
              <a:spcBef>
                <a:spcPts val="160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97" name="Google Shape;97;p14"/>
          <p:cNvSpPr txBox="1"/>
          <p:nvPr>
            <p:ph hasCustomPrompt="1" idx="13" type="title"/>
          </p:nvPr>
        </p:nvSpPr>
        <p:spPr>
          <a:xfrm>
            <a:off x="4358025" y="3109625"/>
            <a:ext cx="898500" cy="965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4000">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98" name="Google Shape;98;p14"/>
          <p:cNvSpPr txBox="1"/>
          <p:nvPr>
            <p:ph idx="14" type="subTitle"/>
          </p:nvPr>
        </p:nvSpPr>
        <p:spPr>
          <a:xfrm>
            <a:off x="5534275" y="3863825"/>
            <a:ext cx="2218800" cy="48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9" name="Google Shape;99;p14"/>
          <p:cNvSpPr txBox="1"/>
          <p:nvPr>
            <p:ph idx="15" type="title"/>
          </p:nvPr>
        </p:nvSpPr>
        <p:spPr>
          <a:xfrm>
            <a:off x="713225" y="539250"/>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00" name="Google Shape;100;p14"/>
          <p:cNvPicPr preferRelativeResize="0"/>
          <p:nvPr/>
        </p:nvPicPr>
        <p:blipFill rotWithShape="1">
          <a:blip r:embed="rId2">
            <a:alphaModFix/>
          </a:blip>
          <a:srcRect b="0" l="61707" r="24354" t="0"/>
          <a:stretch/>
        </p:blipFill>
        <p:spPr>
          <a:xfrm>
            <a:off x="8317600" y="-136475"/>
            <a:ext cx="1137000" cy="5437200"/>
          </a:xfrm>
          <a:prstGeom prst="rect">
            <a:avLst/>
          </a:prstGeom>
          <a:noFill/>
          <a:ln>
            <a:noFill/>
          </a:ln>
        </p:spPr>
      </p:pic>
      <p:sp>
        <p:nvSpPr>
          <p:cNvPr id="101" name="Google Shape;101;p14"/>
          <p:cNvSpPr/>
          <p:nvPr/>
        </p:nvSpPr>
        <p:spPr>
          <a:xfrm flipH="1">
            <a:off x="8307100" y="-48150"/>
            <a:ext cx="1158000" cy="52398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ONE_COLUMN_TEXT_1">
    <p:spTree>
      <p:nvGrpSpPr>
        <p:cNvPr id="103" name="Shape 103"/>
        <p:cNvGrpSpPr/>
        <p:nvPr/>
      </p:nvGrpSpPr>
      <p:grpSpPr>
        <a:xfrm>
          <a:off x="0" y="0"/>
          <a:ext cx="0" cy="0"/>
          <a:chOff x="0" y="0"/>
          <a:chExt cx="0" cy="0"/>
        </a:xfrm>
      </p:grpSpPr>
      <p:sp>
        <p:nvSpPr>
          <p:cNvPr id="104" name="Google Shape;104;p15"/>
          <p:cNvSpPr txBox="1"/>
          <p:nvPr>
            <p:ph type="title"/>
          </p:nvPr>
        </p:nvSpPr>
        <p:spPr>
          <a:xfrm>
            <a:off x="986125" y="3369040"/>
            <a:ext cx="3549300" cy="51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5" name="Google Shape;105;p15"/>
          <p:cNvSpPr txBox="1"/>
          <p:nvPr>
            <p:ph idx="1" type="subTitle"/>
          </p:nvPr>
        </p:nvSpPr>
        <p:spPr>
          <a:xfrm>
            <a:off x="746275" y="1416575"/>
            <a:ext cx="4029000" cy="1760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3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pic>
        <p:nvPicPr>
          <p:cNvPr id="106" name="Google Shape;106;p15"/>
          <p:cNvPicPr preferRelativeResize="0"/>
          <p:nvPr/>
        </p:nvPicPr>
        <p:blipFill rotWithShape="1">
          <a:blip r:embed="rId2">
            <a:alphaModFix/>
          </a:blip>
          <a:srcRect b="0" l="605" r="58506" t="0"/>
          <a:stretch/>
        </p:blipFill>
        <p:spPr>
          <a:xfrm>
            <a:off x="6001300" y="-56000"/>
            <a:ext cx="3224100" cy="5255400"/>
          </a:xfrm>
          <a:prstGeom prst="rect">
            <a:avLst/>
          </a:prstGeom>
          <a:noFill/>
          <a:ln>
            <a:noFill/>
          </a:ln>
        </p:spPr>
      </p:pic>
      <p:sp>
        <p:nvSpPr>
          <p:cNvPr id="107" name="Google Shape;107;p15"/>
          <p:cNvSpPr/>
          <p:nvPr/>
        </p:nvSpPr>
        <p:spPr>
          <a:xfrm flipH="1">
            <a:off x="6001300" y="-48150"/>
            <a:ext cx="3224100" cy="52398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3">
    <p:spTree>
      <p:nvGrpSpPr>
        <p:cNvPr id="109" name="Shape 109"/>
        <p:cNvGrpSpPr/>
        <p:nvPr/>
      </p:nvGrpSpPr>
      <p:grpSpPr>
        <a:xfrm>
          <a:off x="0" y="0"/>
          <a:ext cx="0" cy="0"/>
          <a:chOff x="0" y="0"/>
          <a:chExt cx="0" cy="0"/>
        </a:xfrm>
      </p:grpSpPr>
      <p:sp>
        <p:nvSpPr>
          <p:cNvPr id="110" name="Google Shape;110;p16"/>
          <p:cNvSpPr/>
          <p:nvPr/>
        </p:nvSpPr>
        <p:spPr>
          <a:xfrm rot="10800000">
            <a:off x="-113200" y="4425597"/>
            <a:ext cx="9403500" cy="781800"/>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rot="-5400000">
            <a:off x="4147375" y="148474"/>
            <a:ext cx="865800" cy="94203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txBox="1"/>
          <p:nvPr>
            <p:ph idx="1" type="subTitle"/>
          </p:nvPr>
        </p:nvSpPr>
        <p:spPr>
          <a:xfrm>
            <a:off x="682379" y="1932250"/>
            <a:ext cx="3636300" cy="197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200"/>
            </a:lvl1pPr>
            <a:lvl2pPr lvl="1" rtl="0">
              <a:spcBef>
                <a:spcPts val="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113" name="Google Shape;113;p16"/>
          <p:cNvSpPr txBox="1"/>
          <p:nvPr>
            <p:ph idx="2" type="subTitle"/>
          </p:nvPr>
        </p:nvSpPr>
        <p:spPr>
          <a:xfrm>
            <a:off x="4541154" y="1932250"/>
            <a:ext cx="3639300" cy="197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200"/>
            </a:lvl1pPr>
            <a:lvl2pPr lvl="1" rtl="0">
              <a:spcBef>
                <a:spcPts val="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114" name="Google Shape;114;p16"/>
          <p:cNvSpPr txBox="1"/>
          <p:nvPr>
            <p:ph idx="3" type="subTitle"/>
          </p:nvPr>
        </p:nvSpPr>
        <p:spPr>
          <a:xfrm>
            <a:off x="682379" y="1375754"/>
            <a:ext cx="3636300" cy="51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2400"/>
              <a:buFont typeface="Staatliches"/>
              <a:buNone/>
              <a:defRPr b="1" sz="1800">
                <a:latin typeface="Oxygen"/>
                <a:ea typeface="Oxygen"/>
                <a:cs typeface="Oxygen"/>
                <a:sym typeface="Oxygen"/>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5" name="Google Shape;115;p16"/>
          <p:cNvSpPr txBox="1"/>
          <p:nvPr>
            <p:ph idx="4" type="subTitle"/>
          </p:nvPr>
        </p:nvSpPr>
        <p:spPr>
          <a:xfrm>
            <a:off x="4541154" y="1375754"/>
            <a:ext cx="3639300" cy="51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2400"/>
              <a:buFont typeface="Staatliches"/>
              <a:buNone/>
              <a:defRPr b="1" sz="1800">
                <a:latin typeface="Oxygen"/>
                <a:ea typeface="Oxygen"/>
                <a:cs typeface="Oxygen"/>
                <a:sym typeface="Oxygen"/>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6" name="Google Shape;116;p16"/>
          <p:cNvSpPr txBox="1"/>
          <p:nvPr>
            <p:ph type="title"/>
          </p:nvPr>
        </p:nvSpPr>
        <p:spPr>
          <a:xfrm>
            <a:off x="697802" y="539250"/>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8">
    <p:spTree>
      <p:nvGrpSpPr>
        <p:cNvPr id="118" name="Shape 118"/>
        <p:cNvGrpSpPr/>
        <p:nvPr/>
      </p:nvGrpSpPr>
      <p:grpSpPr>
        <a:xfrm>
          <a:off x="0" y="0"/>
          <a:ext cx="0" cy="0"/>
          <a:chOff x="0" y="0"/>
          <a:chExt cx="0" cy="0"/>
        </a:xfrm>
      </p:grpSpPr>
      <p:sp>
        <p:nvSpPr>
          <p:cNvPr id="119" name="Google Shape;119;p17"/>
          <p:cNvSpPr txBox="1"/>
          <p:nvPr>
            <p:ph idx="1" type="subTitle"/>
          </p:nvPr>
        </p:nvSpPr>
        <p:spPr>
          <a:xfrm>
            <a:off x="957706" y="3075247"/>
            <a:ext cx="3067200" cy="94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Font typeface="Arial"/>
              <a:buChar char="●"/>
              <a:defRPr sz="1200"/>
            </a:lvl1pPr>
            <a:lvl2pPr lvl="1" rtl="0">
              <a:spcBef>
                <a:spcPts val="0"/>
              </a:spcBef>
              <a:spcAft>
                <a:spcPts val="0"/>
              </a:spcAft>
              <a:buClr>
                <a:srgbClr val="000000"/>
              </a:buClr>
              <a:buSzPts val="1400"/>
              <a:buFont typeface="Arial"/>
              <a:buChar char="○"/>
              <a:defRPr/>
            </a:lvl2pPr>
            <a:lvl3pPr lvl="2" rtl="0">
              <a:spcBef>
                <a:spcPts val="1600"/>
              </a:spcBef>
              <a:spcAft>
                <a:spcPts val="0"/>
              </a:spcAft>
              <a:buClr>
                <a:srgbClr val="000000"/>
              </a:buClr>
              <a:buSzPts val="1400"/>
              <a:buFont typeface="Arial"/>
              <a:buChar char="■"/>
              <a:defRPr/>
            </a:lvl3pPr>
            <a:lvl4pPr lvl="3" rtl="0">
              <a:spcBef>
                <a:spcPts val="1600"/>
              </a:spcBef>
              <a:spcAft>
                <a:spcPts val="0"/>
              </a:spcAft>
              <a:buClr>
                <a:srgbClr val="000000"/>
              </a:buClr>
              <a:buSzPts val="1400"/>
              <a:buFont typeface="Arial"/>
              <a:buChar char="●"/>
              <a:defRPr/>
            </a:lvl4pPr>
            <a:lvl5pPr lvl="4" rtl="0">
              <a:spcBef>
                <a:spcPts val="1600"/>
              </a:spcBef>
              <a:spcAft>
                <a:spcPts val="0"/>
              </a:spcAft>
              <a:buClr>
                <a:srgbClr val="000000"/>
              </a:buClr>
              <a:buSzPts val="1400"/>
              <a:buFont typeface="Arial"/>
              <a:buChar char="○"/>
              <a:defRPr/>
            </a:lvl5pPr>
            <a:lvl6pPr lvl="5" rtl="0">
              <a:spcBef>
                <a:spcPts val="1600"/>
              </a:spcBef>
              <a:spcAft>
                <a:spcPts val="0"/>
              </a:spcAft>
              <a:buClr>
                <a:srgbClr val="000000"/>
              </a:buClr>
              <a:buSzPts val="1400"/>
              <a:buFont typeface="Arial"/>
              <a:buChar char="■"/>
              <a:defRPr/>
            </a:lvl6pPr>
            <a:lvl7pPr lvl="6" rtl="0">
              <a:spcBef>
                <a:spcPts val="1600"/>
              </a:spcBef>
              <a:spcAft>
                <a:spcPts val="0"/>
              </a:spcAft>
              <a:buClr>
                <a:srgbClr val="000000"/>
              </a:buClr>
              <a:buSzPts val="1400"/>
              <a:buFont typeface="Arial"/>
              <a:buChar char="●"/>
              <a:defRPr/>
            </a:lvl7pPr>
            <a:lvl8pPr lvl="7" rtl="0">
              <a:spcBef>
                <a:spcPts val="1600"/>
              </a:spcBef>
              <a:spcAft>
                <a:spcPts val="0"/>
              </a:spcAft>
              <a:buClr>
                <a:srgbClr val="000000"/>
              </a:buClr>
              <a:buSzPts val="1400"/>
              <a:buFont typeface="Arial"/>
              <a:buChar char="○"/>
              <a:defRPr/>
            </a:lvl8pPr>
            <a:lvl9pPr lvl="8" rtl="0">
              <a:spcBef>
                <a:spcPts val="1600"/>
              </a:spcBef>
              <a:spcAft>
                <a:spcPts val="1600"/>
              </a:spcAft>
              <a:buClr>
                <a:srgbClr val="000000"/>
              </a:buClr>
              <a:buSzPts val="1400"/>
              <a:buFont typeface="Arial"/>
              <a:buChar char="■"/>
              <a:defRPr/>
            </a:lvl9pPr>
          </a:lstStyle>
          <a:p/>
        </p:txBody>
      </p:sp>
      <p:sp>
        <p:nvSpPr>
          <p:cNvPr id="120" name="Google Shape;120;p17"/>
          <p:cNvSpPr txBox="1"/>
          <p:nvPr>
            <p:ph idx="2" type="subTitle"/>
          </p:nvPr>
        </p:nvSpPr>
        <p:spPr>
          <a:xfrm>
            <a:off x="4855026" y="3075247"/>
            <a:ext cx="3067200" cy="9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Font typeface="Arial"/>
              <a:buChar char="●"/>
              <a:defRPr sz="1200"/>
            </a:lvl1pPr>
            <a:lvl2pPr lvl="1" rtl="0">
              <a:spcBef>
                <a:spcPts val="0"/>
              </a:spcBef>
              <a:spcAft>
                <a:spcPts val="0"/>
              </a:spcAft>
              <a:buClr>
                <a:srgbClr val="000000"/>
              </a:buClr>
              <a:buSzPts val="1400"/>
              <a:buFont typeface="Arial"/>
              <a:buChar char="○"/>
              <a:defRPr/>
            </a:lvl2pPr>
            <a:lvl3pPr lvl="2" rtl="0">
              <a:spcBef>
                <a:spcPts val="1600"/>
              </a:spcBef>
              <a:spcAft>
                <a:spcPts val="0"/>
              </a:spcAft>
              <a:buClr>
                <a:srgbClr val="000000"/>
              </a:buClr>
              <a:buSzPts val="1400"/>
              <a:buFont typeface="Arial"/>
              <a:buChar char="■"/>
              <a:defRPr/>
            </a:lvl3pPr>
            <a:lvl4pPr lvl="3" rtl="0">
              <a:spcBef>
                <a:spcPts val="1600"/>
              </a:spcBef>
              <a:spcAft>
                <a:spcPts val="0"/>
              </a:spcAft>
              <a:buClr>
                <a:srgbClr val="000000"/>
              </a:buClr>
              <a:buSzPts val="1400"/>
              <a:buFont typeface="Arial"/>
              <a:buChar char="●"/>
              <a:defRPr/>
            </a:lvl4pPr>
            <a:lvl5pPr lvl="4" rtl="0">
              <a:spcBef>
                <a:spcPts val="1600"/>
              </a:spcBef>
              <a:spcAft>
                <a:spcPts val="0"/>
              </a:spcAft>
              <a:buClr>
                <a:srgbClr val="000000"/>
              </a:buClr>
              <a:buSzPts val="1400"/>
              <a:buFont typeface="Arial"/>
              <a:buChar char="○"/>
              <a:defRPr/>
            </a:lvl5pPr>
            <a:lvl6pPr lvl="5" rtl="0">
              <a:spcBef>
                <a:spcPts val="1600"/>
              </a:spcBef>
              <a:spcAft>
                <a:spcPts val="0"/>
              </a:spcAft>
              <a:buClr>
                <a:srgbClr val="000000"/>
              </a:buClr>
              <a:buSzPts val="1400"/>
              <a:buFont typeface="Arial"/>
              <a:buChar char="■"/>
              <a:defRPr/>
            </a:lvl6pPr>
            <a:lvl7pPr lvl="6" rtl="0">
              <a:spcBef>
                <a:spcPts val="1600"/>
              </a:spcBef>
              <a:spcAft>
                <a:spcPts val="0"/>
              </a:spcAft>
              <a:buClr>
                <a:srgbClr val="000000"/>
              </a:buClr>
              <a:buSzPts val="1400"/>
              <a:buFont typeface="Arial"/>
              <a:buChar char="●"/>
              <a:defRPr/>
            </a:lvl7pPr>
            <a:lvl8pPr lvl="7" rtl="0">
              <a:spcBef>
                <a:spcPts val="1600"/>
              </a:spcBef>
              <a:spcAft>
                <a:spcPts val="0"/>
              </a:spcAft>
              <a:buClr>
                <a:srgbClr val="000000"/>
              </a:buClr>
              <a:buSzPts val="1400"/>
              <a:buFont typeface="Arial"/>
              <a:buChar char="○"/>
              <a:defRPr/>
            </a:lvl8pPr>
            <a:lvl9pPr lvl="8" rtl="0">
              <a:spcBef>
                <a:spcPts val="1600"/>
              </a:spcBef>
              <a:spcAft>
                <a:spcPts val="1600"/>
              </a:spcAft>
              <a:buClr>
                <a:srgbClr val="000000"/>
              </a:buClr>
              <a:buSzPts val="1400"/>
              <a:buFont typeface="Arial"/>
              <a:buChar char="■"/>
              <a:defRPr/>
            </a:lvl9pPr>
          </a:lstStyle>
          <a:p/>
        </p:txBody>
      </p:sp>
      <p:sp>
        <p:nvSpPr>
          <p:cNvPr id="121" name="Google Shape;121;p17"/>
          <p:cNvSpPr txBox="1"/>
          <p:nvPr>
            <p:ph idx="3" type="subTitle"/>
          </p:nvPr>
        </p:nvSpPr>
        <p:spPr>
          <a:xfrm>
            <a:off x="957706" y="2518750"/>
            <a:ext cx="3067200" cy="51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2400"/>
              <a:buFont typeface="Staatliches"/>
              <a:buNone/>
              <a:defRPr b="1" sz="1800">
                <a:latin typeface="Oxygen"/>
                <a:ea typeface="Oxygen"/>
                <a:cs typeface="Oxygen"/>
                <a:sym typeface="Oxyge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2" name="Google Shape;122;p17"/>
          <p:cNvSpPr txBox="1"/>
          <p:nvPr>
            <p:ph idx="4" type="subTitle"/>
          </p:nvPr>
        </p:nvSpPr>
        <p:spPr>
          <a:xfrm>
            <a:off x="4855026" y="2518750"/>
            <a:ext cx="3067200" cy="51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2400"/>
              <a:buFont typeface="Staatliches"/>
              <a:buNone/>
              <a:defRPr b="1" sz="1800">
                <a:latin typeface="Oxygen"/>
                <a:ea typeface="Oxygen"/>
                <a:cs typeface="Oxygen"/>
                <a:sym typeface="Oxyge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23" name="Google Shape;123;p17"/>
          <p:cNvPicPr preferRelativeResize="0"/>
          <p:nvPr/>
        </p:nvPicPr>
        <p:blipFill rotWithShape="1">
          <a:blip r:embed="rId2">
            <a:alphaModFix/>
          </a:blip>
          <a:srcRect b="0" l="5678" r="80384" t="0"/>
          <a:stretch/>
        </p:blipFill>
        <p:spPr>
          <a:xfrm>
            <a:off x="8317600" y="-136475"/>
            <a:ext cx="1137000" cy="5437200"/>
          </a:xfrm>
          <a:prstGeom prst="rect">
            <a:avLst/>
          </a:prstGeom>
          <a:noFill/>
          <a:ln>
            <a:noFill/>
          </a:ln>
        </p:spPr>
      </p:pic>
      <p:sp>
        <p:nvSpPr>
          <p:cNvPr id="124" name="Google Shape;124;p17"/>
          <p:cNvSpPr/>
          <p:nvPr/>
        </p:nvSpPr>
        <p:spPr>
          <a:xfrm flipH="1">
            <a:off x="8317600" y="-48150"/>
            <a:ext cx="1158000" cy="52398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txBox="1"/>
          <p:nvPr>
            <p:ph type="title"/>
          </p:nvPr>
        </p:nvSpPr>
        <p:spPr>
          <a:xfrm>
            <a:off x="697800" y="539250"/>
            <a:ext cx="7224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2">
    <p:spTree>
      <p:nvGrpSpPr>
        <p:cNvPr id="127" name="Shape 127"/>
        <p:cNvGrpSpPr/>
        <p:nvPr/>
      </p:nvGrpSpPr>
      <p:grpSpPr>
        <a:xfrm>
          <a:off x="0" y="0"/>
          <a:ext cx="0" cy="0"/>
          <a:chOff x="0" y="0"/>
          <a:chExt cx="0" cy="0"/>
        </a:xfrm>
      </p:grpSpPr>
      <p:sp>
        <p:nvSpPr>
          <p:cNvPr id="128" name="Google Shape;128;p18"/>
          <p:cNvSpPr/>
          <p:nvPr/>
        </p:nvSpPr>
        <p:spPr>
          <a:xfrm rot="5400000">
            <a:off x="5268450" y="1332575"/>
            <a:ext cx="5434200" cy="2468700"/>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rot="10800000">
            <a:off x="6751200" y="-150300"/>
            <a:ext cx="1673400" cy="54441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txBox="1"/>
          <p:nvPr>
            <p:ph idx="1" type="subTitle"/>
          </p:nvPr>
        </p:nvSpPr>
        <p:spPr>
          <a:xfrm>
            <a:off x="964772" y="1523638"/>
            <a:ext cx="3856800" cy="48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400"/>
              <a:buFont typeface="Oswald Medium"/>
              <a:buNone/>
              <a:defRPr b="1" sz="1800">
                <a:solidFill>
                  <a:schemeClr val="lt1"/>
                </a:solidFill>
                <a:latin typeface="Oxygen"/>
                <a:ea typeface="Oxygen"/>
                <a:cs typeface="Oxygen"/>
                <a:sym typeface="Oxygen"/>
              </a:defRPr>
            </a:lvl1pPr>
            <a:lvl2pPr lvl="1">
              <a:spcBef>
                <a:spcPts val="0"/>
              </a:spcBef>
              <a:spcAft>
                <a:spcPts val="0"/>
              </a:spcAft>
              <a:buSzPts val="1400"/>
              <a:buFont typeface="Oswald Medium"/>
              <a:buNone/>
              <a:defRPr>
                <a:latin typeface="Oswald Medium"/>
                <a:ea typeface="Oswald Medium"/>
                <a:cs typeface="Oswald Medium"/>
                <a:sym typeface="Oswald Medium"/>
              </a:defRPr>
            </a:lvl2pPr>
            <a:lvl3pPr lvl="2">
              <a:spcBef>
                <a:spcPts val="1600"/>
              </a:spcBef>
              <a:spcAft>
                <a:spcPts val="0"/>
              </a:spcAft>
              <a:buSzPts val="1400"/>
              <a:buFont typeface="Oswald Medium"/>
              <a:buNone/>
              <a:defRPr>
                <a:latin typeface="Oswald Medium"/>
                <a:ea typeface="Oswald Medium"/>
                <a:cs typeface="Oswald Medium"/>
                <a:sym typeface="Oswald Medium"/>
              </a:defRPr>
            </a:lvl3pPr>
            <a:lvl4pPr lvl="3">
              <a:spcBef>
                <a:spcPts val="1600"/>
              </a:spcBef>
              <a:spcAft>
                <a:spcPts val="0"/>
              </a:spcAft>
              <a:buSzPts val="1400"/>
              <a:buFont typeface="Oswald Medium"/>
              <a:buNone/>
              <a:defRPr>
                <a:latin typeface="Oswald Medium"/>
                <a:ea typeface="Oswald Medium"/>
                <a:cs typeface="Oswald Medium"/>
                <a:sym typeface="Oswald Medium"/>
              </a:defRPr>
            </a:lvl4pPr>
            <a:lvl5pPr lvl="4">
              <a:spcBef>
                <a:spcPts val="1600"/>
              </a:spcBef>
              <a:spcAft>
                <a:spcPts val="0"/>
              </a:spcAft>
              <a:buSzPts val="1400"/>
              <a:buFont typeface="Oswald Medium"/>
              <a:buNone/>
              <a:defRPr>
                <a:latin typeface="Oswald Medium"/>
                <a:ea typeface="Oswald Medium"/>
                <a:cs typeface="Oswald Medium"/>
                <a:sym typeface="Oswald Medium"/>
              </a:defRPr>
            </a:lvl5pPr>
            <a:lvl6pPr lvl="5">
              <a:spcBef>
                <a:spcPts val="1600"/>
              </a:spcBef>
              <a:spcAft>
                <a:spcPts val="0"/>
              </a:spcAft>
              <a:buSzPts val="1400"/>
              <a:buFont typeface="Oswald Medium"/>
              <a:buNone/>
              <a:defRPr>
                <a:latin typeface="Oswald Medium"/>
                <a:ea typeface="Oswald Medium"/>
                <a:cs typeface="Oswald Medium"/>
                <a:sym typeface="Oswald Medium"/>
              </a:defRPr>
            </a:lvl6pPr>
            <a:lvl7pPr lvl="6">
              <a:spcBef>
                <a:spcPts val="1600"/>
              </a:spcBef>
              <a:spcAft>
                <a:spcPts val="0"/>
              </a:spcAft>
              <a:buSzPts val="1400"/>
              <a:buFont typeface="Oswald Medium"/>
              <a:buNone/>
              <a:defRPr>
                <a:latin typeface="Oswald Medium"/>
                <a:ea typeface="Oswald Medium"/>
                <a:cs typeface="Oswald Medium"/>
                <a:sym typeface="Oswald Medium"/>
              </a:defRPr>
            </a:lvl7pPr>
            <a:lvl8pPr lvl="7">
              <a:spcBef>
                <a:spcPts val="1600"/>
              </a:spcBef>
              <a:spcAft>
                <a:spcPts val="0"/>
              </a:spcAft>
              <a:buSzPts val="1400"/>
              <a:buFont typeface="Oswald Medium"/>
              <a:buNone/>
              <a:defRPr>
                <a:latin typeface="Oswald Medium"/>
                <a:ea typeface="Oswald Medium"/>
                <a:cs typeface="Oswald Medium"/>
                <a:sym typeface="Oswald Medium"/>
              </a:defRPr>
            </a:lvl8pPr>
            <a:lvl9pPr lvl="8">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131" name="Google Shape;131;p18"/>
          <p:cNvSpPr txBox="1"/>
          <p:nvPr>
            <p:ph idx="2" type="subTitle"/>
          </p:nvPr>
        </p:nvSpPr>
        <p:spPr>
          <a:xfrm>
            <a:off x="964772" y="1970288"/>
            <a:ext cx="4427700" cy="45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2" name="Google Shape;132;p18"/>
          <p:cNvSpPr txBox="1"/>
          <p:nvPr>
            <p:ph idx="3" type="subTitle"/>
          </p:nvPr>
        </p:nvSpPr>
        <p:spPr>
          <a:xfrm>
            <a:off x="964772" y="2512084"/>
            <a:ext cx="3856800" cy="48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Font typeface="Oswald Medium"/>
              <a:buNone/>
              <a:defRPr b="1" sz="1800">
                <a:solidFill>
                  <a:schemeClr val="lt1"/>
                </a:solidFill>
                <a:latin typeface="Oxygen"/>
                <a:ea typeface="Oxygen"/>
                <a:cs typeface="Oxygen"/>
                <a:sym typeface="Oxygen"/>
              </a:defRPr>
            </a:lvl1pPr>
            <a:lvl2pPr lvl="1" rtl="0">
              <a:spcBef>
                <a:spcPts val="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133" name="Google Shape;133;p18"/>
          <p:cNvSpPr txBox="1"/>
          <p:nvPr>
            <p:ph idx="4" type="subTitle"/>
          </p:nvPr>
        </p:nvSpPr>
        <p:spPr>
          <a:xfrm>
            <a:off x="964772" y="2958725"/>
            <a:ext cx="4427700" cy="45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4" name="Google Shape;134;p18"/>
          <p:cNvSpPr txBox="1"/>
          <p:nvPr>
            <p:ph idx="5" type="subTitle"/>
          </p:nvPr>
        </p:nvSpPr>
        <p:spPr>
          <a:xfrm>
            <a:off x="964772" y="3500513"/>
            <a:ext cx="3856800" cy="48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Font typeface="Oswald Medium"/>
              <a:buNone/>
              <a:defRPr b="1" sz="1800">
                <a:solidFill>
                  <a:schemeClr val="lt1"/>
                </a:solidFill>
                <a:latin typeface="Oxygen"/>
                <a:ea typeface="Oxygen"/>
                <a:cs typeface="Oxygen"/>
                <a:sym typeface="Oxygen"/>
              </a:defRPr>
            </a:lvl1pPr>
            <a:lvl2pPr lvl="1" rtl="0">
              <a:spcBef>
                <a:spcPts val="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135" name="Google Shape;135;p18"/>
          <p:cNvSpPr txBox="1"/>
          <p:nvPr>
            <p:ph idx="6" type="subTitle"/>
          </p:nvPr>
        </p:nvSpPr>
        <p:spPr>
          <a:xfrm>
            <a:off x="964772" y="3947163"/>
            <a:ext cx="4427700" cy="45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6" name="Google Shape;136;p18"/>
          <p:cNvSpPr txBox="1"/>
          <p:nvPr>
            <p:ph type="title"/>
          </p:nvPr>
        </p:nvSpPr>
        <p:spPr>
          <a:xfrm>
            <a:off x="697802" y="539250"/>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2_2">
    <p:spTree>
      <p:nvGrpSpPr>
        <p:cNvPr id="138" name="Shape 138"/>
        <p:cNvGrpSpPr/>
        <p:nvPr/>
      </p:nvGrpSpPr>
      <p:grpSpPr>
        <a:xfrm>
          <a:off x="0" y="0"/>
          <a:ext cx="0" cy="0"/>
          <a:chOff x="0" y="0"/>
          <a:chExt cx="0" cy="0"/>
        </a:xfrm>
      </p:grpSpPr>
      <p:sp>
        <p:nvSpPr>
          <p:cNvPr id="139" name="Google Shape;139;p19"/>
          <p:cNvSpPr txBox="1"/>
          <p:nvPr>
            <p:ph idx="1" type="subTitle"/>
          </p:nvPr>
        </p:nvSpPr>
        <p:spPr>
          <a:xfrm>
            <a:off x="950318" y="2691020"/>
            <a:ext cx="1898400" cy="48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Font typeface="Oswald Medium"/>
              <a:buNone/>
              <a:defRPr b="1" sz="1800">
                <a:solidFill>
                  <a:schemeClr val="lt1"/>
                </a:solidFill>
                <a:latin typeface="Oxygen"/>
                <a:ea typeface="Oxygen"/>
                <a:cs typeface="Oxygen"/>
                <a:sym typeface="Oxygen"/>
              </a:defRPr>
            </a:lvl1pPr>
            <a:lvl2pPr lvl="1" rtl="0">
              <a:spcBef>
                <a:spcPts val="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140" name="Google Shape;140;p19"/>
          <p:cNvSpPr txBox="1"/>
          <p:nvPr>
            <p:ph idx="2" type="subTitle"/>
          </p:nvPr>
        </p:nvSpPr>
        <p:spPr>
          <a:xfrm>
            <a:off x="950318" y="3118700"/>
            <a:ext cx="1898400" cy="64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1" name="Google Shape;141;p19"/>
          <p:cNvSpPr txBox="1"/>
          <p:nvPr>
            <p:ph idx="3" type="subTitle"/>
          </p:nvPr>
        </p:nvSpPr>
        <p:spPr>
          <a:xfrm>
            <a:off x="3726040" y="2691020"/>
            <a:ext cx="1898400" cy="48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Font typeface="Oswald Medium"/>
              <a:buNone/>
              <a:defRPr b="1" sz="1800">
                <a:solidFill>
                  <a:schemeClr val="lt1"/>
                </a:solidFill>
                <a:latin typeface="Oxygen"/>
                <a:ea typeface="Oxygen"/>
                <a:cs typeface="Oxygen"/>
                <a:sym typeface="Oxygen"/>
              </a:defRPr>
            </a:lvl1pPr>
            <a:lvl2pPr lvl="1" rtl="0">
              <a:spcBef>
                <a:spcPts val="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142" name="Google Shape;142;p19"/>
          <p:cNvSpPr txBox="1"/>
          <p:nvPr>
            <p:ph idx="4" type="subTitle"/>
          </p:nvPr>
        </p:nvSpPr>
        <p:spPr>
          <a:xfrm>
            <a:off x="3726040" y="3118700"/>
            <a:ext cx="1898400" cy="64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3" name="Google Shape;143;p19"/>
          <p:cNvSpPr txBox="1"/>
          <p:nvPr>
            <p:ph idx="5" type="subTitle"/>
          </p:nvPr>
        </p:nvSpPr>
        <p:spPr>
          <a:xfrm>
            <a:off x="6464668" y="2691020"/>
            <a:ext cx="1898400" cy="48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Font typeface="Oswald Medium"/>
              <a:buNone/>
              <a:defRPr b="1" sz="1800">
                <a:solidFill>
                  <a:schemeClr val="lt1"/>
                </a:solidFill>
                <a:latin typeface="Oxygen"/>
                <a:ea typeface="Oxygen"/>
                <a:cs typeface="Oxygen"/>
                <a:sym typeface="Oxygen"/>
              </a:defRPr>
            </a:lvl1pPr>
            <a:lvl2pPr lvl="1" rtl="0">
              <a:spcBef>
                <a:spcPts val="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144" name="Google Shape;144;p19"/>
          <p:cNvSpPr txBox="1"/>
          <p:nvPr>
            <p:ph idx="6" type="subTitle"/>
          </p:nvPr>
        </p:nvSpPr>
        <p:spPr>
          <a:xfrm>
            <a:off x="6464668" y="3118700"/>
            <a:ext cx="1898400" cy="64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45" name="Google Shape;145;p19"/>
          <p:cNvPicPr preferRelativeResize="0"/>
          <p:nvPr/>
        </p:nvPicPr>
        <p:blipFill rotWithShape="1">
          <a:blip r:embed="rId2">
            <a:alphaModFix/>
          </a:blip>
          <a:srcRect b="1269" l="0" r="0" t="85118"/>
          <a:stretch/>
        </p:blipFill>
        <p:spPr>
          <a:xfrm>
            <a:off x="-88575" y="4434925"/>
            <a:ext cx="9543300" cy="865800"/>
          </a:xfrm>
          <a:prstGeom prst="rect">
            <a:avLst/>
          </a:prstGeom>
          <a:noFill/>
          <a:ln>
            <a:noFill/>
          </a:ln>
        </p:spPr>
      </p:pic>
      <p:sp>
        <p:nvSpPr>
          <p:cNvPr id="146" name="Google Shape;146;p19"/>
          <p:cNvSpPr/>
          <p:nvPr/>
        </p:nvSpPr>
        <p:spPr>
          <a:xfrm rot="-5400000">
            <a:off x="4172425" y="231700"/>
            <a:ext cx="857700" cy="92457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txBox="1"/>
          <p:nvPr>
            <p:ph type="title"/>
          </p:nvPr>
        </p:nvSpPr>
        <p:spPr>
          <a:xfrm>
            <a:off x="697798" y="539250"/>
            <a:ext cx="7665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TITLE_AND_TWO_COLUMNS_2_1">
    <p:spTree>
      <p:nvGrpSpPr>
        <p:cNvPr id="149" name="Shape 149"/>
        <p:cNvGrpSpPr/>
        <p:nvPr/>
      </p:nvGrpSpPr>
      <p:grpSpPr>
        <a:xfrm>
          <a:off x="0" y="0"/>
          <a:ext cx="0" cy="0"/>
          <a:chOff x="0" y="0"/>
          <a:chExt cx="0" cy="0"/>
        </a:xfrm>
      </p:grpSpPr>
      <p:sp>
        <p:nvSpPr>
          <p:cNvPr id="150" name="Google Shape;150;p20"/>
          <p:cNvSpPr txBox="1"/>
          <p:nvPr>
            <p:ph idx="1" type="subTitle"/>
          </p:nvPr>
        </p:nvSpPr>
        <p:spPr>
          <a:xfrm>
            <a:off x="674776" y="1772175"/>
            <a:ext cx="2779200" cy="77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800"/>
              <a:buChar char="●"/>
              <a:defRPr sz="1200"/>
            </a:lvl1pPr>
            <a:lvl2pPr lvl="1" rtl="0">
              <a:spcBef>
                <a:spcPts val="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151" name="Google Shape;151;p20"/>
          <p:cNvSpPr txBox="1"/>
          <p:nvPr>
            <p:ph idx="2" type="subTitle"/>
          </p:nvPr>
        </p:nvSpPr>
        <p:spPr>
          <a:xfrm>
            <a:off x="674776" y="1390675"/>
            <a:ext cx="2712300" cy="456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Font typeface="Staatliches"/>
              <a:buNone/>
              <a:defRPr b="1" sz="1800">
                <a:latin typeface="Oxygen"/>
                <a:ea typeface="Oxygen"/>
                <a:cs typeface="Oxygen"/>
                <a:sym typeface="Oxygen"/>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52" name="Google Shape;152;p20"/>
          <p:cNvSpPr txBox="1"/>
          <p:nvPr>
            <p:ph idx="3" type="subTitle"/>
          </p:nvPr>
        </p:nvSpPr>
        <p:spPr>
          <a:xfrm>
            <a:off x="674776" y="3160928"/>
            <a:ext cx="2779200" cy="77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800"/>
              <a:buChar char="●"/>
              <a:defRPr sz="1200"/>
            </a:lvl1pPr>
            <a:lvl2pPr lvl="1" rtl="0">
              <a:spcBef>
                <a:spcPts val="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153" name="Google Shape;153;p20"/>
          <p:cNvSpPr txBox="1"/>
          <p:nvPr>
            <p:ph idx="4" type="subTitle"/>
          </p:nvPr>
        </p:nvSpPr>
        <p:spPr>
          <a:xfrm>
            <a:off x="674776" y="2779446"/>
            <a:ext cx="2712300" cy="45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Font typeface="Staatliches"/>
              <a:buNone/>
              <a:defRPr b="1" sz="1800">
                <a:latin typeface="Oxygen"/>
                <a:ea typeface="Oxygen"/>
                <a:cs typeface="Oxygen"/>
                <a:sym typeface="Oxygen"/>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4" name="Google Shape;154;p20"/>
          <p:cNvSpPr txBox="1"/>
          <p:nvPr>
            <p:ph idx="5" type="subTitle"/>
          </p:nvPr>
        </p:nvSpPr>
        <p:spPr>
          <a:xfrm>
            <a:off x="5699676" y="1772175"/>
            <a:ext cx="2779200" cy="77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800"/>
              <a:buChar char="●"/>
              <a:defRPr sz="1200"/>
            </a:lvl1pPr>
            <a:lvl2pPr lvl="1" rtl="0">
              <a:spcBef>
                <a:spcPts val="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155" name="Google Shape;155;p20"/>
          <p:cNvSpPr txBox="1"/>
          <p:nvPr>
            <p:ph idx="6" type="subTitle"/>
          </p:nvPr>
        </p:nvSpPr>
        <p:spPr>
          <a:xfrm>
            <a:off x="5699676" y="1390675"/>
            <a:ext cx="2712300" cy="45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Font typeface="Staatliches"/>
              <a:buNone/>
              <a:defRPr b="1" sz="1800">
                <a:latin typeface="Oxygen"/>
                <a:ea typeface="Oxygen"/>
                <a:cs typeface="Oxygen"/>
                <a:sym typeface="Oxygen"/>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6" name="Google Shape;156;p20"/>
          <p:cNvSpPr txBox="1"/>
          <p:nvPr>
            <p:ph idx="7" type="subTitle"/>
          </p:nvPr>
        </p:nvSpPr>
        <p:spPr>
          <a:xfrm>
            <a:off x="5699676" y="3160928"/>
            <a:ext cx="2779200" cy="77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800"/>
              <a:buChar char="●"/>
              <a:defRPr sz="1200"/>
            </a:lvl1pPr>
            <a:lvl2pPr lvl="1" rtl="0">
              <a:spcBef>
                <a:spcPts val="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157" name="Google Shape;157;p20"/>
          <p:cNvSpPr txBox="1"/>
          <p:nvPr>
            <p:ph idx="8" type="subTitle"/>
          </p:nvPr>
        </p:nvSpPr>
        <p:spPr>
          <a:xfrm>
            <a:off x="5699676" y="2779446"/>
            <a:ext cx="2712300" cy="45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Font typeface="Staatliches"/>
              <a:buNone/>
              <a:defRPr b="1" sz="1800">
                <a:latin typeface="Oxygen"/>
                <a:ea typeface="Oxygen"/>
                <a:cs typeface="Oxygen"/>
                <a:sym typeface="Oxygen"/>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158" name="Google Shape;158;p20"/>
          <p:cNvPicPr preferRelativeResize="0"/>
          <p:nvPr/>
        </p:nvPicPr>
        <p:blipFill rotWithShape="1">
          <a:blip r:embed="rId2">
            <a:alphaModFix/>
          </a:blip>
          <a:srcRect b="0" l="67473" r="16501" t="0"/>
          <a:stretch/>
        </p:blipFill>
        <p:spPr>
          <a:xfrm rot="-5400000">
            <a:off x="3434288" y="890802"/>
            <a:ext cx="2238000" cy="9307800"/>
          </a:xfrm>
          <a:prstGeom prst="rect">
            <a:avLst/>
          </a:prstGeom>
          <a:noFill/>
          <a:ln>
            <a:noFill/>
          </a:ln>
        </p:spPr>
      </p:pic>
      <p:sp>
        <p:nvSpPr>
          <p:cNvPr id="159" name="Google Shape;159;p20"/>
          <p:cNvSpPr/>
          <p:nvPr/>
        </p:nvSpPr>
        <p:spPr>
          <a:xfrm rot="-5400000">
            <a:off x="3460463" y="895002"/>
            <a:ext cx="2232300" cy="92937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txBox="1"/>
          <p:nvPr>
            <p:ph type="title"/>
          </p:nvPr>
        </p:nvSpPr>
        <p:spPr>
          <a:xfrm>
            <a:off x="697802" y="539250"/>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1" name="Google Shape;161;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4865577" y="1620472"/>
            <a:ext cx="2880900" cy="1216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 type="subTitle"/>
          </p:nvPr>
        </p:nvSpPr>
        <p:spPr>
          <a:xfrm>
            <a:off x="4865577" y="2887200"/>
            <a:ext cx="3715800" cy="102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0" name="Google Shape;20;p3"/>
          <p:cNvSpPr txBox="1"/>
          <p:nvPr>
            <p:ph hasCustomPrompt="1" idx="2" type="title"/>
          </p:nvPr>
        </p:nvSpPr>
        <p:spPr>
          <a:xfrm>
            <a:off x="2971729" y="1620472"/>
            <a:ext cx="1918200" cy="121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000">
                <a:solidFill>
                  <a:schemeClr val="dk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pic>
        <p:nvPicPr>
          <p:cNvPr id="21" name="Google Shape;21;p3"/>
          <p:cNvPicPr preferRelativeResize="0"/>
          <p:nvPr/>
        </p:nvPicPr>
        <p:blipFill rotWithShape="1">
          <a:blip r:embed="rId2">
            <a:alphaModFix/>
          </a:blip>
          <a:srcRect b="0" l="53851" r="10979" t="0"/>
          <a:stretch/>
        </p:blipFill>
        <p:spPr>
          <a:xfrm>
            <a:off x="-223500" y="-158975"/>
            <a:ext cx="2880900" cy="5459700"/>
          </a:xfrm>
          <a:prstGeom prst="rect">
            <a:avLst/>
          </a:prstGeom>
          <a:noFill/>
          <a:ln>
            <a:noFill/>
          </a:ln>
        </p:spPr>
      </p:pic>
      <p:sp>
        <p:nvSpPr>
          <p:cNvPr id="22" name="Google Shape;22;p3"/>
          <p:cNvSpPr/>
          <p:nvPr/>
        </p:nvSpPr>
        <p:spPr>
          <a:xfrm>
            <a:off x="-223575" y="-18625"/>
            <a:ext cx="2880900" cy="52398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AND_TWO_COLUMNS_2_1_1">
    <p:spTree>
      <p:nvGrpSpPr>
        <p:cNvPr id="162" name="Shape 162"/>
        <p:cNvGrpSpPr/>
        <p:nvPr/>
      </p:nvGrpSpPr>
      <p:grpSpPr>
        <a:xfrm>
          <a:off x="0" y="0"/>
          <a:ext cx="0" cy="0"/>
          <a:chOff x="0" y="0"/>
          <a:chExt cx="0" cy="0"/>
        </a:xfrm>
      </p:grpSpPr>
      <p:sp>
        <p:nvSpPr>
          <p:cNvPr id="163" name="Google Shape;163;p21"/>
          <p:cNvSpPr txBox="1"/>
          <p:nvPr>
            <p:ph idx="1" type="subTitle"/>
          </p:nvPr>
        </p:nvSpPr>
        <p:spPr>
          <a:xfrm>
            <a:off x="514850" y="3031137"/>
            <a:ext cx="1983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800"/>
              <a:buChar char="●"/>
              <a:defRPr sz="1200"/>
            </a:lvl1pPr>
            <a:lvl2pPr lvl="1" rtl="0">
              <a:spcBef>
                <a:spcPts val="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164" name="Google Shape;164;p21"/>
          <p:cNvSpPr txBox="1"/>
          <p:nvPr>
            <p:ph idx="2" type="subTitle"/>
          </p:nvPr>
        </p:nvSpPr>
        <p:spPr>
          <a:xfrm>
            <a:off x="514850" y="2467649"/>
            <a:ext cx="1983600" cy="64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600"/>
              <a:buFont typeface="Staatliches"/>
              <a:buNone/>
              <a:defRPr b="1" sz="1800">
                <a:solidFill>
                  <a:schemeClr val="lt2"/>
                </a:solidFill>
                <a:latin typeface="Oxygen"/>
                <a:ea typeface="Oxygen"/>
                <a:cs typeface="Oxygen"/>
                <a:sym typeface="Oxyge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5" name="Google Shape;165;p21"/>
          <p:cNvSpPr txBox="1"/>
          <p:nvPr>
            <p:ph idx="3" type="subTitle"/>
          </p:nvPr>
        </p:nvSpPr>
        <p:spPr>
          <a:xfrm>
            <a:off x="2557450" y="3632012"/>
            <a:ext cx="1983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800"/>
              <a:buChar char="●"/>
              <a:defRPr sz="12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166" name="Google Shape;166;p21"/>
          <p:cNvSpPr txBox="1"/>
          <p:nvPr>
            <p:ph idx="4" type="subTitle"/>
          </p:nvPr>
        </p:nvSpPr>
        <p:spPr>
          <a:xfrm>
            <a:off x="2557451" y="3068524"/>
            <a:ext cx="1983600" cy="64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600"/>
              <a:buFont typeface="Staatliches"/>
              <a:buNone/>
              <a:defRPr b="1" sz="1800">
                <a:solidFill>
                  <a:schemeClr val="lt2"/>
                </a:solidFill>
                <a:latin typeface="Oxygen"/>
                <a:ea typeface="Oxygen"/>
                <a:cs typeface="Oxygen"/>
                <a:sym typeface="Oxyge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7" name="Google Shape;167;p21"/>
          <p:cNvSpPr txBox="1"/>
          <p:nvPr>
            <p:ph idx="5" type="subTitle"/>
          </p:nvPr>
        </p:nvSpPr>
        <p:spPr>
          <a:xfrm>
            <a:off x="4600050" y="3031136"/>
            <a:ext cx="1983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800"/>
              <a:buChar char="●"/>
              <a:defRPr sz="12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168" name="Google Shape;168;p21"/>
          <p:cNvSpPr txBox="1"/>
          <p:nvPr>
            <p:ph idx="6" type="subTitle"/>
          </p:nvPr>
        </p:nvSpPr>
        <p:spPr>
          <a:xfrm>
            <a:off x="4600051" y="2467649"/>
            <a:ext cx="1983600" cy="64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600"/>
              <a:buFont typeface="Staatliches"/>
              <a:buNone/>
              <a:defRPr b="1" sz="1800">
                <a:latin typeface="Oxygen"/>
                <a:ea typeface="Oxygen"/>
                <a:cs typeface="Oxygen"/>
                <a:sym typeface="Oxyge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9" name="Google Shape;169;p21"/>
          <p:cNvSpPr txBox="1"/>
          <p:nvPr>
            <p:ph idx="7" type="subTitle"/>
          </p:nvPr>
        </p:nvSpPr>
        <p:spPr>
          <a:xfrm>
            <a:off x="6642648" y="3645175"/>
            <a:ext cx="1983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800"/>
              <a:buChar char="●"/>
              <a:defRPr sz="12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170" name="Google Shape;170;p21"/>
          <p:cNvSpPr txBox="1"/>
          <p:nvPr>
            <p:ph idx="8" type="subTitle"/>
          </p:nvPr>
        </p:nvSpPr>
        <p:spPr>
          <a:xfrm>
            <a:off x="6642650" y="3081686"/>
            <a:ext cx="1983600" cy="64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1600"/>
              <a:buFont typeface="Staatliches"/>
              <a:buNone/>
              <a:defRPr b="1" sz="1800">
                <a:latin typeface="Oxygen"/>
                <a:ea typeface="Oxygen"/>
                <a:cs typeface="Oxygen"/>
                <a:sym typeface="Oxyge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1" name="Google Shape;171;p21"/>
          <p:cNvSpPr/>
          <p:nvPr/>
        </p:nvSpPr>
        <p:spPr>
          <a:xfrm rot="10800000">
            <a:off x="-113200" y="4425597"/>
            <a:ext cx="9403500" cy="781800"/>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rot="-5400000">
            <a:off x="4147375" y="148474"/>
            <a:ext cx="865800" cy="94203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txBox="1"/>
          <p:nvPr>
            <p:ph type="title"/>
          </p:nvPr>
        </p:nvSpPr>
        <p:spPr>
          <a:xfrm>
            <a:off x="697802" y="539250"/>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4" name="Google Shape;174;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7">
    <p:spTree>
      <p:nvGrpSpPr>
        <p:cNvPr id="175" name="Shape 175"/>
        <p:cNvGrpSpPr/>
        <p:nvPr/>
      </p:nvGrpSpPr>
      <p:grpSpPr>
        <a:xfrm>
          <a:off x="0" y="0"/>
          <a:ext cx="0" cy="0"/>
          <a:chOff x="0" y="0"/>
          <a:chExt cx="0" cy="0"/>
        </a:xfrm>
      </p:grpSpPr>
      <p:sp>
        <p:nvSpPr>
          <p:cNvPr id="176" name="Google Shape;176;p22"/>
          <p:cNvSpPr txBox="1"/>
          <p:nvPr>
            <p:ph type="title"/>
          </p:nvPr>
        </p:nvSpPr>
        <p:spPr>
          <a:xfrm>
            <a:off x="957248" y="1813798"/>
            <a:ext cx="1484100" cy="627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7" name="Google Shape;177;p22"/>
          <p:cNvSpPr txBox="1"/>
          <p:nvPr>
            <p:ph idx="1" type="subTitle"/>
          </p:nvPr>
        </p:nvSpPr>
        <p:spPr>
          <a:xfrm>
            <a:off x="2492718" y="1752298"/>
            <a:ext cx="2052900" cy="7503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8" name="Google Shape;178;p22"/>
          <p:cNvSpPr txBox="1"/>
          <p:nvPr>
            <p:ph idx="2" type="title"/>
          </p:nvPr>
        </p:nvSpPr>
        <p:spPr>
          <a:xfrm>
            <a:off x="4745075" y="1813798"/>
            <a:ext cx="1484100" cy="627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9" name="Google Shape;179;p22"/>
          <p:cNvSpPr txBox="1"/>
          <p:nvPr>
            <p:ph idx="3" type="subTitle"/>
          </p:nvPr>
        </p:nvSpPr>
        <p:spPr>
          <a:xfrm>
            <a:off x="6289797" y="1752298"/>
            <a:ext cx="2052900" cy="7503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0" name="Google Shape;180;p22"/>
          <p:cNvSpPr txBox="1"/>
          <p:nvPr>
            <p:ph idx="4" type="title"/>
          </p:nvPr>
        </p:nvSpPr>
        <p:spPr>
          <a:xfrm>
            <a:off x="957248" y="3190773"/>
            <a:ext cx="1484100" cy="610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1" name="Google Shape;181;p22"/>
          <p:cNvSpPr txBox="1"/>
          <p:nvPr>
            <p:ph idx="5" type="subTitle"/>
          </p:nvPr>
        </p:nvSpPr>
        <p:spPr>
          <a:xfrm>
            <a:off x="2492718" y="3120873"/>
            <a:ext cx="2052900" cy="7503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2" name="Google Shape;182;p22"/>
          <p:cNvSpPr txBox="1"/>
          <p:nvPr>
            <p:ph idx="6" type="title"/>
          </p:nvPr>
        </p:nvSpPr>
        <p:spPr>
          <a:xfrm>
            <a:off x="4745075" y="3190773"/>
            <a:ext cx="1484100" cy="610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3" name="Google Shape;183;p22"/>
          <p:cNvSpPr txBox="1"/>
          <p:nvPr>
            <p:ph idx="7" type="subTitle"/>
          </p:nvPr>
        </p:nvSpPr>
        <p:spPr>
          <a:xfrm>
            <a:off x="6289797" y="3120873"/>
            <a:ext cx="2052900" cy="7503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84" name="Google Shape;184;p22"/>
          <p:cNvPicPr preferRelativeResize="0"/>
          <p:nvPr/>
        </p:nvPicPr>
        <p:blipFill rotWithShape="1">
          <a:blip r:embed="rId2">
            <a:alphaModFix/>
          </a:blip>
          <a:srcRect b="20435" l="0" r="0" t="65952"/>
          <a:stretch/>
        </p:blipFill>
        <p:spPr>
          <a:xfrm>
            <a:off x="-88575" y="4434925"/>
            <a:ext cx="9543300" cy="865800"/>
          </a:xfrm>
          <a:prstGeom prst="rect">
            <a:avLst/>
          </a:prstGeom>
          <a:noFill/>
          <a:ln>
            <a:noFill/>
          </a:ln>
        </p:spPr>
      </p:pic>
      <p:sp>
        <p:nvSpPr>
          <p:cNvPr id="185" name="Google Shape;185;p22"/>
          <p:cNvSpPr/>
          <p:nvPr/>
        </p:nvSpPr>
        <p:spPr>
          <a:xfrm rot="-5400000">
            <a:off x="4147475" y="241225"/>
            <a:ext cx="858300" cy="92457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txBox="1"/>
          <p:nvPr>
            <p:ph idx="8" type="title"/>
          </p:nvPr>
        </p:nvSpPr>
        <p:spPr>
          <a:xfrm>
            <a:off x="697802" y="539250"/>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7" name="Google Shape;187;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
    <p:spTree>
      <p:nvGrpSpPr>
        <p:cNvPr id="188" name="Shape 188"/>
        <p:cNvGrpSpPr/>
        <p:nvPr/>
      </p:nvGrpSpPr>
      <p:grpSpPr>
        <a:xfrm>
          <a:off x="0" y="0"/>
          <a:ext cx="0" cy="0"/>
          <a:chOff x="0" y="0"/>
          <a:chExt cx="0" cy="0"/>
        </a:xfrm>
      </p:grpSpPr>
      <p:sp>
        <p:nvSpPr>
          <p:cNvPr id="189" name="Google Shape;189;p23"/>
          <p:cNvSpPr txBox="1"/>
          <p:nvPr>
            <p:ph idx="1" type="subTitle"/>
          </p:nvPr>
        </p:nvSpPr>
        <p:spPr>
          <a:xfrm>
            <a:off x="956324" y="1748834"/>
            <a:ext cx="1959000" cy="56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0" name="Google Shape;190;p23"/>
          <p:cNvSpPr txBox="1"/>
          <p:nvPr>
            <p:ph idx="2" type="subTitle"/>
          </p:nvPr>
        </p:nvSpPr>
        <p:spPr>
          <a:xfrm>
            <a:off x="6204383" y="2787468"/>
            <a:ext cx="1951200" cy="56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1" name="Google Shape;191;p23"/>
          <p:cNvSpPr txBox="1"/>
          <p:nvPr>
            <p:ph idx="3" type="subTitle"/>
          </p:nvPr>
        </p:nvSpPr>
        <p:spPr>
          <a:xfrm>
            <a:off x="6204386" y="1748834"/>
            <a:ext cx="1951200" cy="56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2" name="Google Shape;192;p23"/>
          <p:cNvSpPr txBox="1"/>
          <p:nvPr>
            <p:ph idx="4" type="subTitle"/>
          </p:nvPr>
        </p:nvSpPr>
        <p:spPr>
          <a:xfrm>
            <a:off x="956324" y="3811302"/>
            <a:ext cx="1959000" cy="56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3" name="Google Shape;193;p23"/>
          <p:cNvSpPr txBox="1"/>
          <p:nvPr>
            <p:ph idx="5" type="subTitle"/>
          </p:nvPr>
        </p:nvSpPr>
        <p:spPr>
          <a:xfrm>
            <a:off x="961848" y="2787468"/>
            <a:ext cx="1959000" cy="56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4" name="Google Shape;194;p23"/>
          <p:cNvSpPr txBox="1"/>
          <p:nvPr>
            <p:ph idx="6" type="subTitle"/>
          </p:nvPr>
        </p:nvSpPr>
        <p:spPr>
          <a:xfrm>
            <a:off x="6204386" y="3811302"/>
            <a:ext cx="1951200" cy="56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5" name="Google Shape;195;p23"/>
          <p:cNvSpPr txBox="1"/>
          <p:nvPr>
            <p:ph idx="7" type="subTitle"/>
          </p:nvPr>
        </p:nvSpPr>
        <p:spPr>
          <a:xfrm>
            <a:off x="956324" y="1315250"/>
            <a:ext cx="1959900" cy="56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Font typeface="Staatliches"/>
              <a:buNone/>
              <a:defRPr b="1" sz="1800">
                <a:latin typeface="Oxygen"/>
                <a:ea typeface="Oxygen"/>
                <a:cs typeface="Oxygen"/>
                <a:sym typeface="Oxygen"/>
              </a:defRPr>
            </a:lvl1pPr>
            <a:lvl2pPr lvl="1" rtl="0">
              <a:spcBef>
                <a:spcPts val="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196" name="Google Shape;196;p23"/>
          <p:cNvSpPr txBox="1"/>
          <p:nvPr>
            <p:ph idx="8" type="subTitle"/>
          </p:nvPr>
        </p:nvSpPr>
        <p:spPr>
          <a:xfrm>
            <a:off x="956324" y="2337406"/>
            <a:ext cx="1959900" cy="56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Font typeface="Staatliches"/>
              <a:buNone/>
              <a:defRPr b="1" sz="1800">
                <a:latin typeface="Oxygen"/>
                <a:ea typeface="Oxygen"/>
                <a:cs typeface="Oxygen"/>
                <a:sym typeface="Oxygen"/>
              </a:defRPr>
            </a:lvl1pPr>
            <a:lvl2pPr lvl="1" rtl="0">
              <a:spcBef>
                <a:spcPts val="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197" name="Google Shape;197;p23"/>
          <p:cNvSpPr txBox="1"/>
          <p:nvPr>
            <p:ph idx="9" type="subTitle"/>
          </p:nvPr>
        </p:nvSpPr>
        <p:spPr>
          <a:xfrm>
            <a:off x="956324" y="3372212"/>
            <a:ext cx="1959900" cy="56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Font typeface="Staatliches"/>
              <a:buNone/>
              <a:defRPr b="1" sz="1800">
                <a:latin typeface="Oxygen"/>
                <a:ea typeface="Oxygen"/>
                <a:cs typeface="Oxygen"/>
                <a:sym typeface="Oxygen"/>
              </a:defRPr>
            </a:lvl1pPr>
            <a:lvl2pPr lvl="1" rtl="0">
              <a:spcBef>
                <a:spcPts val="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198" name="Google Shape;198;p23"/>
          <p:cNvSpPr txBox="1"/>
          <p:nvPr>
            <p:ph idx="13" type="subTitle"/>
          </p:nvPr>
        </p:nvSpPr>
        <p:spPr>
          <a:xfrm>
            <a:off x="6213189" y="1315250"/>
            <a:ext cx="1951200" cy="564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400"/>
              <a:buFont typeface="Staatliches"/>
              <a:buNone/>
              <a:defRPr b="1" sz="1800">
                <a:latin typeface="Oxygen"/>
                <a:ea typeface="Oxygen"/>
                <a:cs typeface="Oxygen"/>
                <a:sym typeface="Oxygen"/>
              </a:defRPr>
            </a:lvl1pPr>
            <a:lvl2pPr lvl="1" rtl="0">
              <a:spcBef>
                <a:spcPts val="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199" name="Google Shape;199;p23"/>
          <p:cNvSpPr txBox="1"/>
          <p:nvPr>
            <p:ph idx="14" type="subTitle"/>
          </p:nvPr>
        </p:nvSpPr>
        <p:spPr>
          <a:xfrm>
            <a:off x="6213189" y="2337406"/>
            <a:ext cx="1951200" cy="564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400"/>
              <a:buFont typeface="Staatliches"/>
              <a:buNone/>
              <a:defRPr b="1" sz="1800">
                <a:latin typeface="Oxygen"/>
                <a:ea typeface="Oxygen"/>
                <a:cs typeface="Oxygen"/>
                <a:sym typeface="Oxygen"/>
              </a:defRPr>
            </a:lvl1pPr>
            <a:lvl2pPr lvl="1" rtl="0">
              <a:spcBef>
                <a:spcPts val="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200" name="Google Shape;200;p23"/>
          <p:cNvSpPr txBox="1"/>
          <p:nvPr>
            <p:ph idx="15" type="subTitle"/>
          </p:nvPr>
        </p:nvSpPr>
        <p:spPr>
          <a:xfrm>
            <a:off x="6213189" y="3372212"/>
            <a:ext cx="1951200" cy="564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400"/>
              <a:buFont typeface="Staatliches"/>
              <a:buNone/>
              <a:defRPr b="1" sz="1800">
                <a:latin typeface="Oxygen"/>
                <a:ea typeface="Oxygen"/>
                <a:cs typeface="Oxygen"/>
                <a:sym typeface="Oxygen"/>
              </a:defRPr>
            </a:lvl1pPr>
            <a:lvl2pPr lvl="1" rtl="0">
              <a:spcBef>
                <a:spcPts val="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201" name="Google Shape;201;p23"/>
          <p:cNvSpPr txBox="1"/>
          <p:nvPr>
            <p:ph type="title"/>
          </p:nvPr>
        </p:nvSpPr>
        <p:spPr>
          <a:xfrm>
            <a:off x="697802" y="539250"/>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2" name="Google Shape;20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2">
    <p:spTree>
      <p:nvGrpSpPr>
        <p:cNvPr id="203" name="Shape 203"/>
        <p:cNvGrpSpPr/>
        <p:nvPr/>
      </p:nvGrpSpPr>
      <p:grpSpPr>
        <a:xfrm>
          <a:off x="0" y="0"/>
          <a:ext cx="0" cy="0"/>
          <a:chOff x="0" y="0"/>
          <a:chExt cx="0" cy="0"/>
        </a:xfrm>
      </p:grpSpPr>
      <p:sp>
        <p:nvSpPr>
          <p:cNvPr id="204" name="Google Shape;204;p24"/>
          <p:cNvSpPr txBox="1"/>
          <p:nvPr>
            <p:ph idx="1" type="subTitle"/>
          </p:nvPr>
        </p:nvSpPr>
        <p:spPr>
          <a:xfrm>
            <a:off x="1837525" y="2077252"/>
            <a:ext cx="2360700" cy="41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05" name="Google Shape;205;p24"/>
          <p:cNvSpPr txBox="1"/>
          <p:nvPr>
            <p:ph idx="2" type="subTitle"/>
          </p:nvPr>
        </p:nvSpPr>
        <p:spPr>
          <a:xfrm>
            <a:off x="6003925" y="2875601"/>
            <a:ext cx="2351400" cy="41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06" name="Google Shape;206;p24"/>
          <p:cNvSpPr txBox="1"/>
          <p:nvPr>
            <p:ph idx="3" type="subTitle"/>
          </p:nvPr>
        </p:nvSpPr>
        <p:spPr>
          <a:xfrm>
            <a:off x="4935675" y="2077252"/>
            <a:ext cx="2351400" cy="41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07" name="Google Shape;207;p24"/>
          <p:cNvSpPr txBox="1"/>
          <p:nvPr>
            <p:ph idx="4" type="subTitle"/>
          </p:nvPr>
        </p:nvSpPr>
        <p:spPr>
          <a:xfrm>
            <a:off x="542125" y="3795725"/>
            <a:ext cx="2360700" cy="41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08" name="Google Shape;208;p24"/>
          <p:cNvSpPr txBox="1"/>
          <p:nvPr>
            <p:ph idx="5" type="subTitle"/>
          </p:nvPr>
        </p:nvSpPr>
        <p:spPr>
          <a:xfrm>
            <a:off x="778825" y="2875601"/>
            <a:ext cx="2360700" cy="41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09" name="Google Shape;209;p24"/>
          <p:cNvSpPr txBox="1"/>
          <p:nvPr>
            <p:ph idx="6" type="subTitle"/>
          </p:nvPr>
        </p:nvSpPr>
        <p:spPr>
          <a:xfrm>
            <a:off x="6231075" y="3795725"/>
            <a:ext cx="2351400" cy="41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0" name="Google Shape;210;p24"/>
          <p:cNvSpPr txBox="1"/>
          <p:nvPr>
            <p:ph idx="7" type="subTitle"/>
          </p:nvPr>
        </p:nvSpPr>
        <p:spPr>
          <a:xfrm>
            <a:off x="1837525" y="1629475"/>
            <a:ext cx="2361900" cy="41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Font typeface="Staatliches"/>
              <a:buNone/>
              <a:defRPr b="1" sz="1800">
                <a:latin typeface="Oxygen"/>
                <a:ea typeface="Oxygen"/>
                <a:cs typeface="Oxygen"/>
                <a:sym typeface="Oxygen"/>
              </a:defRPr>
            </a:lvl1pPr>
            <a:lvl2pPr lvl="1" rtl="0">
              <a:spcBef>
                <a:spcPts val="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211" name="Google Shape;211;p24"/>
          <p:cNvSpPr txBox="1"/>
          <p:nvPr>
            <p:ph idx="8" type="subTitle"/>
          </p:nvPr>
        </p:nvSpPr>
        <p:spPr>
          <a:xfrm>
            <a:off x="770725" y="2428801"/>
            <a:ext cx="2361900" cy="41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Font typeface="Staatliches"/>
              <a:buNone/>
              <a:defRPr b="1" sz="1800">
                <a:latin typeface="Oxygen"/>
                <a:ea typeface="Oxygen"/>
                <a:cs typeface="Oxygen"/>
                <a:sym typeface="Oxygen"/>
              </a:defRPr>
            </a:lvl1pPr>
            <a:lvl2pPr lvl="1" rtl="0">
              <a:spcBef>
                <a:spcPts val="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212" name="Google Shape;212;p24"/>
          <p:cNvSpPr txBox="1"/>
          <p:nvPr>
            <p:ph idx="9" type="subTitle"/>
          </p:nvPr>
        </p:nvSpPr>
        <p:spPr>
          <a:xfrm>
            <a:off x="542125" y="3352087"/>
            <a:ext cx="2361900" cy="41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Font typeface="Staatliches"/>
              <a:buNone/>
              <a:defRPr b="1" sz="1800">
                <a:latin typeface="Oxygen"/>
                <a:ea typeface="Oxygen"/>
                <a:cs typeface="Oxygen"/>
                <a:sym typeface="Oxygen"/>
              </a:defRPr>
            </a:lvl1pPr>
            <a:lvl2pPr lvl="1" rtl="0">
              <a:spcBef>
                <a:spcPts val="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213" name="Google Shape;213;p24"/>
          <p:cNvSpPr txBox="1"/>
          <p:nvPr>
            <p:ph idx="13" type="subTitle"/>
          </p:nvPr>
        </p:nvSpPr>
        <p:spPr>
          <a:xfrm>
            <a:off x="4946275" y="1629475"/>
            <a:ext cx="2351400" cy="41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Font typeface="Staatliches"/>
              <a:buNone/>
              <a:defRPr b="1" sz="1800">
                <a:latin typeface="Oxygen"/>
                <a:ea typeface="Oxygen"/>
                <a:cs typeface="Oxygen"/>
                <a:sym typeface="Oxygen"/>
              </a:defRPr>
            </a:lvl1pPr>
            <a:lvl2pPr lvl="1" rtl="0">
              <a:spcBef>
                <a:spcPts val="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214" name="Google Shape;214;p24"/>
          <p:cNvSpPr txBox="1"/>
          <p:nvPr>
            <p:ph idx="14" type="subTitle"/>
          </p:nvPr>
        </p:nvSpPr>
        <p:spPr>
          <a:xfrm>
            <a:off x="6013075" y="2428801"/>
            <a:ext cx="2351400" cy="41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Font typeface="Staatliches"/>
              <a:buNone/>
              <a:defRPr b="1" sz="1800">
                <a:latin typeface="Oxygen"/>
                <a:ea typeface="Oxygen"/>
                <a:cs typeface="Oxygen"/>
                <a:sym typeface="Oxygen"/>
              </a:defRPr>
            </a:lvl1pPr>
            <a:lvl2pPr lvl="1" rtl="0">
              <a:spcBef>
                <a:spcPts val="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p:txBody>
      </p:sp>
      <p:sp>
        <p:nvSpPr>
          <p:cNvPr id="215" name="Google Shape;215;p24"/>
          <p:cNvSpPr txBox="1"/>
          <p:nvPr>
            <p:ph idx="15" type="subTitle"/>
          </p:nvPr>
        </p:nvSpPr>
        <p:spPr>
          <a:xfrm>
            <a:off x="6241675" y="3352087"/>
            <a:ext cx="2351400" cy="41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Font typeface="Staatliches"/>
              <a:buNone/>
              <a:defRPr b="1" sz="1800">
                <a:latin typeface="Oxygen"/>
                <a:ea typeface="Oxygen"/>
                <a:cs typeface="Oxygen"/>
                <a:sym typeface="Oxygen"/>
              </a:defRPr>
            </a:lvl1pPr>
            <a:lvl2pPr lvl="1" rtl="0">
              <a:spcBef>
                <a:spcPts val="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p:txBody>
      </p:sp>
      <p:pic>
        <p:nvPicPr>
          <p:cNvPr id="216" name="Google Shape;216;p24"/>
          <p:cNvPicPr preferRelativeResize="0"/>
          <p:nvPr/>
        </p:nvPicPr>
        <p:blipFill rotWithShape="1">
          <a:blip r:embed="rId2">
            <a:alphaModFix/>
          </a:blip>
          <a:srcRect b="52776" l="0" r="0" t="33611"/>
          <a:stretch/>
        </p:blipFill>
        <p:spPr>
          <a:xfrm>
            <a:off x="-88575" y="4434925"/>
            <a:ext cx="9543300" cy="865800"/>
          </a:xfrm>
          <a:prstGeom prst="rect">
            <a:avLst/>
          </a:prstGeom>
          <a:noFill/>
          <a:ln>
            <a:noFill/>
          </a:ln>
        </p:spPr>
      </p:pic>
      <p:sp>
        <p:nvSpPr>
          <p:cNvPr id="217" name="Google Shape;217;p24"/>
          <p:cNvSpPr/>
          <p:nvPr/>
        </p:nvSpPr>
        <p:spPr>
          <a:xfrm rot="-5400000">
            <a:off x="4147775" y="240925"/>
            <a:ext cx="857700" cy="92457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txBox="1"/>
          <p:nvPr>
            <p:ph type="title"/>
          </p:nvPr>
        </p:nvSpPr>
        <p:spPr>
          <a:xfrm>
            <a:off x="697802" y="539250"/>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9" name="Google Shape;219;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ight columns">
  <p:cSld name="CUSTOM_14">
    <p:spTree>
      <p:nvGrpSpPr>
        <p:cNvPr id="220" name="Shape 220"/>
        <p:cNvGrpSpPr/>
        <p:nvPr/>
      </p:nvGrpSpPr>
      <p:grpSpPr>
        <a:xfrm>
          <a:off x="0" y="0"/>
          <a:ext cx="0" cy="0"/>
          <a:chOff x="0" y="0"/>
          <a:chExt cx="0" cy="0"/>
        </a:xfrm>
      </p:grpSpPr>
      <p:sp>
        <p:nvSpPr>
          <p:cNvPr id="221" name="Google Shape;221;p25"/>
          <p:cNvSpPr txBox="1"/>
          <p:nvPr>
            <p:ph type="title"/>
          </p:nvPr>
        </p:nvSpPr>
        <p:spPr>
          <a:xfrm>
            <a:off x="1551521" y="1548825"/>
            <a:ext cx="2934000" cy="5721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600"/>
              <a:buNone/>
              <a:defRPr b="0" sz="1200">
                <a:solidFill>
                  <a:schemeClr val="lt1"/>
                </a:solidFill>
                <a:latin typeface="Roboto"/>
                <a:ea typeface="Roboto"/>
                <a:cs typeface="Roboto"/>
                <a:sym typeface="Roboto"/>
              </a:defRPr>
            </a:lvl1pPr>
            <a:lvl2pPr lvl="1" rtl="0">
              <a:spcBef>
                <a:spcPts val="0"/>
              </a:spcBef>
              <a:spcAft>
                <a:spcPts val="0"/>
              </a:spcAft>
              <a:buSzPts val="1600"/>
              <a:buNone/>
              <a:defRPr b="0" sz="1600"/>
            </a:lvl2pPr>
            <a:lvl3pPr lvl="2" rtl="0">
              <a:spcBef>
                <a:spcPts val="0"/>
              </a:spcBef>
              <a:spcAft>
                <a:spcPts val="0"/>
              </a:spcAft>
              <a:buSzPts val="1600"/>
              <a:buNone/>
              <a:defRPr b="0" sz="1600"/>
            </a:lvl3pPr>
            <a:lvl4pPr lvl="3" rtl="0">
              <a:spcBef>
                <a:spcPts val="0"/>
              </a:spcBef>
              <a:spcAft>
                <a:spcPts val="0"/>
              </a:spcAft>
              <a:buSzPts val="1600"/>
              <a:buNone/>
              <a:defRPr b="0" sz="1600"/>
            </a:lvl4pPr>
            <a:lvl5pPr lvl="4" rtl="0">
              <a:spcBef>
                <a:spcPts val="0"/>
              </a:spcBef>
              <a:spcAft>
                <a:spcPts val="0"/>
              </a:spcAft>
              <a:buSzPts val="1600"/>
              <a:buNone/>
              <a:defRPr b="0" sz="1600"/>
            </a:lvl5pPr>
            <a:lvl6pPr lvl="5" rtl="0">
              <a:spcBef>
                <a:spcPts val="0"/>
              </a:spcBef>
              <a:spcAft>
                <a:spcPts val="0"/>
              </a:spcAft>
              <a:buSzPts val="1600"/>
              <a:buNone/>
              <a:defRPr b="0" sz="1600"/>
            </a:lvl6pPr>
            <a:lvl7pPr lvl="6" rtl="0">
              <a:spcBef>
                <a:spcPts val="0"/>
              </a:spcBef>
              <a:spcAft>
                <a:spcPts val="0"/>
              </a:spcAft>
              <a:buSzPts val="1600"/>
              <a:buNone/>
              <a:defRPr b="0" sz="1600"/>
            </a:lvl7pPr>
            <a:lvl8pPr lvl="7" rtl="0">
              <a:spcBef>
                <a:spcPts val="0"/>
              </a:spcBef>
              <a:spcAft>
                <a:spcPts val="0"/>
              </a:spcAft>
              <a:buSzPts val="1600"/>
              <a:buNone/>
              <a:defRPr b="0" sz="1600"/>
            </a:lvl8pPr>
            <a:lvl9pPr lvl="8" rtl="0">
              <a:spcBef>
                <a:spcPts val="0"/>
              </a:spcBef>
              <a:spcAft>
                <a:spcPts val="0"/>
              </a:spcAft>
              <a:buSzPts val="1600"/>
              <a:buNone/>
              <a:defRPr b="0" sz="1600"/>
            </a:lvl9pPr>
          </a:lstStyle>
          <a:p/>
        </p:txBody>
      </p:sp>
      <p:sp>
        <p:nvSpPr>
          <p:cNvPr id="222" name="Google Shape;222;p25"/>
          <p:cNvSpPr txBox="1"/>
          <p:nvPr>
            <p:ph hasCustomPrompt="1" idx="2" type="title"/>
          </p:nvPr>
        </p:nvSpPr>
        <p:spPr>
          <a:xfrm>
            <a:off x="648201" y="1548825"/>
            <a:ext cx="6219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Font typeface="Passion One"/>
              <a:buNone/>
              <a:defRPr sz="3000">
                <a:latin typeface="Passion One"/>
                <a:ea typeface="Passion One"/>
                <a:cs typeface="Passion One"/>
                <a:sym typeface="Passion One"/>
              </a:defRPr>
            </a:lvl2pPr>
            <a:lvl3pPr lvl="2" rtl="0" algn="ctr">
              <a:spcBef>
                <a:spcPts val="0"/>
              </a:spcBef>
              <a:spcAft>
                <a:spcPts val="0"/>
              </a:spcAft>
              <a:buSzPts val="3000"/>
              <a:buFont typeface="Passion One"/>
              <a:buNone/>
              <a:defRPr sz="3000">
                <a:latin typeface="Passion One"/>
                <a:ea typeface="Passion One"/>
                <a:cs typeface="Passion One"/>
                <a:sym typeface="Passion One"/>
              </a:defRPr>
            </a:lvl3pPr>
            <a:lvl4pPr lvl="3" rtl="0" algn="ctr">
              <a:spcBef>
                <a:spcPts val="0"/>
              </a:spcBef>
              <a:spcAft>
                <a:spcPts val="0"/>
              </a:spcAft>
              <a:buSzPts val="3000"/>
              <a:buFont typeface="Passion One"/>
              <a:buNone/>
              <a:defRPr sz="3000">
                <a:latin typeface="Passion One"/>
                <a:ea typeface="Passion One"/>
                <a:cs typeface="Passion One"/>
                <a:sym typeface="Passion One"/>
              </a:defRPr>
            </a:lvl4pPr>
            <a:lvl5pPr lvl="4" rtl="0" algn="ctr">
              <a:spcBef>
                <a:spcPts val="0"/>
              </a:spcBef>
              <a:spcAft>
                <a:spcPts val="0"/>
              </a:spcAft>
              <a:buSzPts val="3000"/>
              <a:buFont typeface="Passion One"/>
              <a:buNone/>
              <a:defRPr sz="3000">
                <a:latin typeface="Passion One"/>
                <a:ea typeface="Passion One"/>
                <a:cs typeface="Passion One"/>
                <a:sym typeface="Passion One"/>
              </a:defRPr>
            </a:lvl5pPr>
            <a:lvl6pPr lvl="5" rtl="0" algn="ctr">
              <a:spcBef>
                <a:spcPts val="0"/>
              </a:spcBef>
              <a:spcAft>
                <a:spcPts val="0"/>
              </a:spcAft>
              <a:buSzPts val="3000"/>
              <a:buFont typeface="Passion One"/>
              <a:buNone/>
              <a:defRPr sz="3000">
                <a:latin typeface="Passion One"/>
                <a:ea typeface="Passion One"/>
                <a:cs typeface="Passion One"/>
                <a:sym typeface="Passion One"/>
              </a:defRPr>
            </a:lvl6pPr>
            <a:lvl7pPr lvl="6" rtl="0" algn="ctr">
              <a:spcBef>
                <a:spcPts val="0"/>
              </a:spcBef>
              <a:spcAft>
                <a:spcPts val="0"/>
              </a:spcAft>
              <a:buSzPts val="3000"/>
              <a:buFont typeface="Passion One"/>
              <a:buNone/>
              <a:defRPr sz="3000">
                <a:latin typeface="Passion One"/>
                <a:ea typeface="Passion One"/>
                <a:cs typeface="Passion One"/>
                <a:sym typeface="Passion One"/>
              </a:defRPr>
            </a:lvl7pPr>
            <a:lvl8pPr lvl="7" rtl="0" algn="ctr">
              <a:spcBef>
                <a:spcPts val="0"/>
              </a:spcBef>
              <a:spcAft>
                <a:spcPts val="0"/>
              </a:spcAft>
              <a:buSzPts val="3000"/>
              <a:buFont typeface="Passion One"/>
              <a:buNone/>
              <a:defRPr sz="3000">
                <a:latin typeface="Passion One"/>
                <a:ea typeface="Passion One"/>
                <a:cs typeface="Passion One"/>
                <a:sym typeface="Passion One"/>
              </a:defRPr>
            </a:lvl8pPr>
            <a:lvl9pPr lvl="8" rtl="0" algn="ctr">
              <a:spcBef>
                <a:spcPts val="0"/>
              </a:spcBef>
              <a:spcAft>
                <a:spcPts val="0"/>
              </a:spcAft>
              <a:buSzPts val="3000"/>
              <a:buFont typeface="Passion One"/>
              <a:buNone/>
              <a:defRPr sz="3000">
                <a:latin typeface="Passion One"/>
                <a:ea typeface="Passion One"/>
                <a:cs typeface="Passion One"/>
                <a:sym typeface="Passion One"/>
              </a:defRPr>
            </a:lvl9pPr>
          </a:lstStyle>
          <a:p>
            <a:r>
              <a:t>xx%</a:t>
            </a:r>
          </a:p>
        </p:txBody>
      </p:sp>
      <p:sp>
        <p:nvSpPr>
          <p:cNvPr id="223" name="Google Shape;223;p25"/>
          <p:cNvSpPr txBox="1"/>
          <p:nvPr>
            <p:ph idx="3" type="title"/>
          </p:nvPr>
        </p:nvSpPr>
        <p:spPr>
          <a:xfrm>
            <a:off x="5529955" y="1548825"/>
            <a:ext cx="2934000" cy="5721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600"/>
              <a:buNone/>
              <a:defRPr b="0" sz="1200">
                <a:solidFill>
                  <a:schemeClr val="lt1"/>
                </a:solidFill>
                <a:latin typeface="Roboto"/>
                <a:ea typeface="Roboto"/>
                <a:cs typeface="Roboto"/>
                <a:sym typeface="Roboto"/>
              </a:defRPr>
            </a:lvl1pPr>
            <a:lvl2pPr lvl="1" rtl="0">
              <a:spcBef>
                <a:spcPts val="0"/>
              </a:spcBef>
              <a:spcAft>
                <a:spcPts val="0"/>
              </a:spcAft>
              <a:buSzPts val="1600"/>
              <a:buNone/>
              <a:defRPr b="0" sz="1600"/>
            </a:lvl2pPr>
            <a:lvl3pPr lvl="2" rtl="0">
              <a:spcBef>
                <a:spcPts val="0"/>
              </a:spcBef>
              <a:spcAft>
                <a:spcPts val="0"/>
              </a:spcAft>
              <a:buSzPts val="1600"/>
              <a:buNone/>
              <a:defRPr b="0" sz="1600"/>
            </a:lvl3pPr>
            <a:lvl4pPr lvl="3" rtl="0">
              <a:spcBef>
                <a:spcPts val="0"/>
              </a:spcBef>
              <a:spcAft>
                <a:spcPts val="0"/>
              </a:spcAft>
              <a:buSzPts val="1600"/>
              <a:buNone/>
              <a:defRPr b="0" sz="1600"/>
            </a:lvl4pPr>
            <a:lvl5pPr lvl="4" rtl="0">
              <a:spcBef>
                <a:spcPts val="0"/>
              </a:spcBef>
              <a:spcAft>
                <a:spcPts val="0"/>
              </a:spcAft>
              <a:buSzPts val="1600"/>
              <a:buNone/>
              <a:defRPr b="0" sz="1600"/>
            </a:lvl5pPr>
            <a:lvl6pPr lvl="5" rtl="0">
              <a:spcBef>
                <a:spcPts val="0"/>
              </a:spcBef>
              <a:spcAft>
                <a:spcPts val="0"/>
              </a:spcAft>
              <a:buSzPts val="1600"/>
              <a:buNone/>
              <a:defRPr b="0" sz="1600"/>
            </a:lvl6pPr>
            <a:lvl7pPr lvl="6" rtl="0">
              <a:spcBef>
                <a:spcPts val="0"/>
              </a:spcBef>
              <a:spcAft>
                <a:spcPts val="0"/>
              </a:spcAft>
              <a:buSzPts val="1600"/>
              <a:buNone/>
              <a:defRPr b="0" sz="1600"/>
            </a:lvl7pPr>
            <a:lvl8pPr lvl="7" rtl="0">
              <a:spcBef>
                <a:spcPts val="0"/>
              </a:spcBef>
              <a:spcAft>
                <a:spcPts val="0"/>
              </a:spcAft>
              <a:buSzPts val="1600"/>
              <a:buNone/>
              <a:defRPr b="0" sz="1600"/>
            </a:lvl8pPr>
            <a:lvl9pPr lvl="8" rtl="0">
              <a:spcBef>
                <a:spcPts val="0"/>
              </a:spcBef>
              <a:spcAft>
                <a:spcPts val="0"/>
              </a:spcAft>
              <a:buSzPts val="1600"/>
              <a:buNone/>
              <a:defRPr b="0" sz="1600"/>
            </a:lvl9pPr>
          </a:lstStyle>
          <a:p/>
        </p:txBody>
      </p:sp>
      <p:sp>
        <p:nvSpPr>
          <p:cNvPr id="224" name="Google Shape;224;p25"/>
          <p:cNvSpPr txBox="1"/>
          <p:nvPr>
            <p:ph hasCustomPrompt="1" idx="4" type="title"/>
          </p:nvPr>
        </p:nvSpPr>
        <p:spPr>
          <a:xfrm>
            <a:off x="4626939" y="1548825"/>
            <a:ext cx="6219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Font typeface="Passion One"/>
              <a:buNone/>
              <a:defRPr sz="3000">
                <a:latin typeface="Passion One"/>
                <a:ea typeface="Passion One"/>
                <a:cs typeface="Passion One"/>
                <a:sym typeface="Passion One"/>
              </a:defRPr>
            </a:lvl2pPr>
            <a:lvl3pPr lvl="2" rtl="0" algn="ctr">
              <a:spcBef>
                <a:spcPts val="0"/>
              </a:spcBef>
              <a:spcAft>
                <a:spcPts val="0"/>
              </a:spcAft>
              <a:buSzPts val="3000"/>
              <a:buFont typeface="Passion One"/>
              <a:buNone/>
              <a:defRPr sz="3000">
                <a:latin typeface="Passion One"/>
                <a:ea typeface="Passion One"/>
                <a:cs typeface="Passion One"/>
                <a:sym typeface="Passion One"/>
              </a:defRPr>
            </a:lvl3pPr>
            <a:lvl4pPr lvl="3" rtl="0" algn="ctr">
              <a:spcBef>
                <a:spcPts val="0"/>
              </a:spcBef>
              <a:spcAft>
                <a:spcPts val="0"/>
              </a:spcAft>
              <a:buSzPts val="3000"/>
              <a:buFont typeface="Passion One"/>
              <a:buNone/>
              <a:defRPr sz="3000">
                <a:latin typeface="Passion One"/>
                <a:ea typeface="Passion One"/>
                <a:cs typeface="Passion One"/>
                <a:sym typeface="Passion One"/>
              </a:defRPr>
            </a:lvl4pPr>
            <a:lvl5pPr lvl="4" rtl="0" algn="ctr">
              <a:spcBef>
                <a:spcPts val="0"/>
              </a:spcBef>
              <a:spcAft>
                <a:spcPts val="0"/>
              </a:spcAft>
              <a:buSzPts val="3000"/>
              <a:buFont typeface="Passion One"/>
              <a:buNone/>
              <a:defRPr sz="3000">
                <a:latin typeface="Passion One"/>
                <a:ea typeface="Passion One"/>
                <a:cs typeface="Passion One"/>
                <a:sym typeface="Passion One"/>
              </a:defRPr>
            </a:lvl5pPr>
            <a:lvl6pPr lvl="5" rtl="0" algn="ctr">
              <a:spcBef>
                <a:spcPts val="0"/>
              </a:spcBef>
              <a:spcAft>
                <a:spcPts val="0"/>
              </a:spcAft>
              <a:buSzPts val="3000"/>
              <a:buFont typeface="Passion One"/>
              <a:buNone/>
              <a:defRPr sz="3000">
                <a:latin typeface="Passion One"/>
                <a:ea typeface="Passion One"/>
                <a:cs typeface="Passion One"/>
                <a:sym typeface="Passion One"/>
              </a:defRPr>
            </a:lvl6pPr>
            <a:lvl7pPr lvl="6" rtl="0" algn="ctr">
              <a:spcBef>
                <a:spcPts val="0"/>
              </a:spcBef>
              <a:spcAft>
                <a:spcPts val="0"/>
              </a:spcAft>
              <a:buSzPts val="3000"/>
              <a:buFont typeface="Passion One"/>
              <a:buNone/>
              <a:defRPr sz="3000">
                <a:latin typeface="Passion One"/>
                <a:ea typeface="Passion One"/>
                <a:cs typeface="Passion One"/>
                <a:sym typeface="Passion One"/>
              </a:defRPr>
            </a:lvl7pPr>
            <a:lvl8pPr lvl="7" rtl="0" algn="ctr">
              <a:spcBef>
                <a:spcPts val="0"/>
              </a:spcBef>
              <a:spcAft>
                <a:spcPts val="0"/>
              </a:spcAft>
              <a:buSzPts val="3000"/>
              <a:buFont typeface="Passion One"/>
              <a:buNone/>
              <a:defRPr sz="3000">
                <a:latin typeface="Passion One"/>
                <a:ea typeface="Passion One"/>
                <a:cs typeface="Passion One"/>
                <a:sym typeface="Passion One"/>
              </a:defRPr>
            </a:lvl8pPr>
            <a:lvl9pPr lvl="8" rtl="0" algn="ctr">
              <a:spcBef>
                <a:spcPts val="0"/>
              </a:spcBef>
              <a:spcAft>
                <a:spcPts val="0"/>
              </a:spcAft>
              <a:buSzPts val="3000"/>
              <a:buFont typeface="Passion One"/>
              <a:buNone/>
              <a:defRPr sz="3000">
                <a:latin typeface="Passion One"/>
                <a:ea typeface="Passion One"/>
                <a:cs typeface="Passion One"/>
                <a:sym typeface="Passion One"/>
              </a:defRPr>
            </a:lvl9pPr>
          </a:lstStyle>
          <a:p>
            <a:r>
              <a:t>xx%</a:t>
            </a:r>
          </a:p>
        </p:txBody>
      </p:sp>
      <p:sp>
        <p:nvSpPr>
          <p:cNvPr id="225" name="Google Shape;225;p25"/>
          <p:cNvSpPr txBox="1"/>
          <p:nvPr>
            <p:ph idx="5" type="title"/>
          </p:nvPr>
        </p:nvSpPr>
        <p:spPr>
          <a:xfrm>
            <a:off x="1551521" y="2217783"/>
            <a:ext cx="2934000" cy="5721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600"/>
              <a:buNone/>
              <a:defRPr b="0" sz="1200">
                <a:solidFill>
                  <a:schemeClr val="lt1"/>
                </a:solidFill>
                <a:latin typeface="Roboto"/>
                <a:ea typeface="Roboto"/>
                <a:cs typeface="Roboto"/>
                <a:sym typeface="Roboto"/>
              </a:defRPr>
            </a:lvl1pPr>
            <a:lvl2pPr lvl="1" rtl="0">
              <a:spcBef>
                <a:spcPts val="0"/>
              </a:spcBef>
              <a:spcAft>
                <a:spcPts val="0"/>
              </a:spcAft>
              <a:buSzPts val="1600"/>
              <a:buNone/>
              <a:defRPr b="0" sz="1600"/>
            </a:lvl2pPr>
            <a:lvl3pPr lvl="2" rtl="0">
              <a:spcBef>
                <a:spcPts val="0"/>
              </a:spcBef>
              <a:spcAft>
                <a:spcPts val="0"/>
              </a:spcAft>
              <a:buSzPts val="1600"/>
              <a:buNone/>
              <a:defRPr b="0" sz="1600"/>
            </a:lvl3pPr>
            <a:lvl4pPr lvl="3" rtl="0">
              <a:spcBef>
                <a:spcPts val="0"/>
              </a:spcBef>
              <a:spcAft>
                <a:spcPts val="0"/>
              </a:spcAft>
              <a:buSzPts val="1600"/>
              <a:buNone/>
              <a:defRPr b="0" sz="1600"/>
            </a:lvl4pPr>
            <a:lvl5pPr lvl="4" rtl="0">
              <a:spcBef>
                <a:spcPts val="0"/>
              </a:spcBef>
              <a:spcAft>
                <a:spcPts val="0"/>
              </a:spcAft>
              <a:buSzPts val="1600"/>
              <a:buNone/>
              <a:defRPr b="0" sz="1600"/>
            </a:lvl5pPr>
            <a:lvl6pPr lvl="5" rtl="0">
              <a:spcBef>
                <a:spcPts val="0"/>
              </a:spcBef>
              <a:spcAft>
                <a:spcPts val="0"/>
              </a:spcAft>
              <a:buSzPts val="1600"/>
              <a:buNone/>
              <a:defRPr b="0" sz="1600"/>
            </a:lvl6pPr>
            <a:lvl7pPr lvl="6" rtl="0">
              <a:spcBef>
                <a:spcPts val="0"/>
              </a:spcBef>
              <a:spcAft>
                <a:spcPts val="0"/>
              </a:spcAft>
              <a:buSzPts val="1600"/>
              <a:buNone/>
              <a:defRPr b="0" sz="1600"/>
            </a:lvl7pPr>
            <a:lvl8pPr lvl="7" rtl="0">
              <a:spcBef>
                <a:spcPts val="0"/>
              </a:spcBef>
              <a:spcAft>
                <a:spcPts val="0"/>
              </a:spcAft>
              <a:buSzPts val="1600"/>
              <a:buNone/>
              <a:defRPr b="0" sz="1600"/>
            </a:lvl8pPr>
            <a:lvl9pPr lvl="8" rtl="0">
              <a:spcBef>
                <a:spcPts val="0"/>
              </a:spcBef>
              <a:spcAft>
                <a:spcPts val="0"/>
              </a:spcAft>
              <a:buSzPts val="1600"/>
              <a:buNone/>
              <a:defRPr b="0" sz="1600"/>
            </a:lvl9pPr>
          </a:lstStyle>
          <a:p/>
        </p:txBody>
      </p:sp>
      <p:sp>
        <p:nvSpPr>
          <p:cNvPr id="226" name="Google Shape;226;p25"/>
          <p:cNvSpPr txBox="1"/>
          <p:nvPr>
            <p:ph hasCustomPrompt="1" idx="6" type="title"/>
          </p:nvPr>
        </p:nvSpPr>
        <p:spPr>
          <a:xfrm>
            <a:off x="648201" y="2211200"/>
            <a:ext cx="621900" cy="572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Font typeface="Passion One"/>
              <a:buNone/>
              <a:defRPr sz="3000">
                <a:latin typeface="Passion One"/>
                <a:ea typeface="Passion One"/>
                <a:cs typeface="Passion One"/>
                <a:sym typeface="Passion One"/>
              </a:defRPr>
            </a:lvl2pPr>
            <a:lvl3pPr lvl="2" rtl="0" algn="ctr">
              <a:spcBef>
                <a:spcPts val="0"/>
              </a:spcBef>
              <a:spcAft>
                <a:spcPts val="0"/>
              </a:spcAft>
              <a:buSzPts val="3000"/>
              <a:buFont typeface="Passion One"/>
              <a:buNone/>
              <a:defRPr sz="3000">
                <a:latin typeface="Passion One"/>
                <a:ea typeface="Passion One"/>
                <a:cs typeface="Passion One"/>
                <a:sym typeface="Passion One"/>
              </a:defRPr>
            </a:lvl3pPr>
            <a:lvl4pPr lvl="3" rtl="0" algn="ctr">
              <a:spcBef>
                <a:spcPts val="0"/>
              </a:spcBef>
              <a:spcAft>
                <a:spcPts val="0"/>
              </a:spcAft>
              <a:buSzPts val="3000"/>
              <a:buFont typeface="Passion One"/>
              <a:buNone/>
              <a:defRPr sz="3000">
                <a:latin typeface="Passion One"/>
                <a:ea typeface="Passion One"/>
                <a:cs typeface="Passion One"/>
                <a:sym typeface="Passion One"/>
              </a:defRPr>
            </a:lvl4pPr>
            <a:lvl5pPr lvl="4" rtl="0" algn="ctr">
              <a:spcBef>
                <a:spcPts val="0"/>
              </a:spcBef>
              <a:spcAft>
                <a:spcPts val="0"/>
              </a:spcAft>
              <a:buSzPts val="3000"/>
              <a:buFont typeface="Passion One"/>
              <a:buNone/>
              <a:defRPr sz="3000">
                <a:latin typeface="Passion One"/>
                <a:ea typeface="Passion One"/>
                <a:cs typeface="Passion One"/>
                <a:sym typeface="Passion One"/>
              </a:defRPr>
            </a:lvl5pPr>
            <a:lvl6pPr lvl="5" rtl="0" algn="ctr">
              <a:spcBef>
                <a:spcPts val="0"/>
              </a:spcBef>
              <a:spcAft>
                <a:spcPts val="0"/>
              </a:spcAft>
              <a:buSzPts val="3000"/>
              <a:buFont typeface="Passion One"/>
              <a:buNone/>
              <a:defRPr sz="3000">
                <a:latin typeface="Passion One"/>
                <a:ea typeface="Passion One"/>
                <a:cs typeface="Passion One"/>
                <a:sym typeface="Passion One"/>
              </a:defRPr>
            </a:lvl6pPr>
            <a:lvl7pPr lvl="6" rtl="0" algn="ctr">
              <a:spcBef>
                <a:spcPts val="0"/>
              </a:spcBef>
              <a:spcAft>
                <a:spcPts val="0"/>
              </a:spcAft>
              <a:buSzPts val="3000"/>
              <a:buFont typeface="Passion One"/>
              <a:buNone/>
              <a:defRPr sz="3000">
                <a:latin typeface="Passion One"/>
                <a:ea typeface="Passion One"/>
                <a:cs typeface="Passion One"/>
                <a:sym typeface="Passion One"/>
              </a:defRPr>
            </a:lvl7pPr>
            <a:lvl8pPr lvl="7" rtl="0" algn="ctr">
              <a:spcBef>
                <a:spcPts val="0"/>
              </a:spcBef>
              <a:spcAft>
                <a:spcPts val="0"/>
              </a:spcAft>
              <a:buSzPts val="3000"/>
              <a:buFont typeface="Passion One"/>
              <a:buNone/>
              <a:defRPr sz="3000">
                <a:latin typeface="Passion One"/>
                <a:ea typeface="Passion One"/>
                <a:cs typeface="Passion One"/>
                <a:sym typeface="Passion One"/>
              </a:defRPr>
            </a:lvl8pPr>
            <a:lvl9pPr lvl="8" rtl="0" algn="ctr">
              <a:spcBef>
                <a:spcPts val="0"/>
              </a:spcBef>
              <a:spcAft>
                <a:spcPts val="0"/>
              </a:spcAft>
              <a:buSzPts val="3000"/>
              <a:buFont typeface="Passion One"/>
              <a:buNone/>
              <a:defRPr sz="3000">
                <a:latin typeface="Passion One"/>
                <a:ea typeface="Passion One"/>
                <a:cs typeface="Passion One"/>
                <a:sym typeface="Passion One"/>
              </a:defRPr>
            </a:lvl9pPr>
          </a:lstStyle>
          <a:p>
            <a:r>
              <a:t>xx%</a:t>
            </a:r>
          </a:p>
        </p:txBody>
      </p:sp>
      <p:sp>
        <p:nvSpPr>
          <p:cNvPr id="227" name="Google Shape;227;p25"/>
          <p:cNvSpPr txBox="1"/>
          <p:nvPr>
            <p:ph idx="7" type="title"/>
          </p:nvPr>
        </p:nvSpPr>
        <p:spPr>
          <a:xfrm>
            <a:off x="5529955" y="2217784"/>
            <a:ext cx="2934000" cy="5721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600"/>
              <a:buNone/>
              <a:defRPr b="0" sz="1200">
                <a:solidFill>
                  <a:schemeClr val="lt1"/>
                </a:solidFill>
                <a:latin typeface="Roboto"/>
                <a:ea typeface="Roboto"/>
                <a:cs typeface="Roboto"/>
                <a:sym typeface="Roboto"/>
              </a:defRPr>
            </a:lvl1pPr>
            <a:lvl2pPr lvl="1" rtl="0">
              <a:spcBef>
                <a:spcPts val="0"/>
              </a:spcBef>
              <a:spcAft>
                <a:spcPts val="0"/>
              </a:spcAft>
              <a:buSzPts val="1600"/>
              <a:buNone/>
              <a:defRPr b="0" sz="1600"/>
            </a:lvl2pPr>
            <a:lvl3pPr lvl="2" rtl="0">
              <a:spcBef>
                <a:spcPts val="0"/>
              </a:spcBef>
              <a:spcAft>
                <a:spcPts val="0"/>
              </a:spcAft>
              <a:buSzPts val="1600"/>
              <a:buNone/>
              <a:defRPr b="0" sz="1600"/>
            </a:lvl3pPr>
            <a:lvl4pPr lvl="3" rtl="0">
              <a:spcBef>
                <a:spcPts val="0"/>
              </a:spcBef>
              <a:spcAft>
                <a:spcPts val="0"/>
              </a:spcAft>
              <a:buSzPts val="1600"/>
              <a:buNone/>
              <a:defRPr b="0" sz="1600"/>
            </a:lvl4pPr>
            <a:lvl5pPr lvl="4" rtl="0">
              <a:spcBef>
                <a:spcPts val="0"/>
              </a:spcBef>
              <a:spcAft>
                <a:spcPts val="0"/>
              </a:spcAft>
              <a:buSzPts val="1600"/>
              <a:buNone/>
              <a:defRPr b="0" sz="1600"/>
            </a:lvl5pPr>
            <a:lvl6pPr lvl="5" rtl="0">
              <a:spcBef>
                <a:spcPts val="0"/>
              </a:spcBef>
              <a:spcAft>
                <a:spcPts val="0"/>
              </a:spcAft>
              <a:buSzPts val="1600"/>
              <a:buNone/>
              <a:defRPr b="0" sz="1600"/>
            </a:lvl6pPr>
            <a:lvl7pPr lvl="6" rtl="0">
              <a:spcBef>
                <a:spcPts val="0"/>
              </a:spcBef>
              <a:spcAft>
                <a:spcPts val="0"/>
              </a:spcAft>
              <a:buSzPts val="1600"/>
              <a:buNone/>
              <a:defRPr b="0" sz="1600"/>
            </a:lvl7pPr>
            <a:lvl8pPr lvl="7" rtl="0">
              <a:spcBef>
                <a:spcPts val="0"/>
              </a:spcBef>
              <a:spcAft>
                <a:spcPts val="0"/>
              </a:spcAft>
              <a:buSzPts val="1600"/>
              <a:buNone/>
              <a:defRPr b="0" sz="1600"/>
            </a:lvl8pPr>
            <a:lvl9pPr lvl="8" rtl="0">
              <a:spcBef>
                <a:spcPts val="0"/>
              </a:spcBef>
              <a:spcAft>
                <a:spcPts val="0"/>
              </a:spcAft>
              <a:buSzPts val="1600"/>
              <a:buNone/>
              <a:defRPr b="0" sz="1600"/>
            </a:lvl9pPr>
          </a:lstStyle>
          <a:p/>
        </p:txBody>
      </p:sp>
      <p:sp>
        <p:nvSpPr>
          <p:cNvPr id="228" name="Google Shape;228;p25"/>
          <p:cNvSpPr txBox="1"/>
          <p:nvPr>
            <p:ph hasCustomPrompt="1" idx="8" type="title"/>
          </p:nvPr>
        </p:nvSpPr>
        <p:spPr>
          <a:xfrm>
            <a:off x="4626939" y="2217185"/>
            <a:ext cx="6219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Font typeface="Passion One"/>
              <a:buNone/>
              <a:defRPr sz="3000">
                <a:latin typeface="Passion One"/>
                <a:ea typeface="Passion One"/>
                <a:cs typeface="Passion One"/>
                <a:sym typeface="Passion One"/>
              </a:defRPr>
            </a:lvl2pPr>
            <a:lvl3pPr lvl="2" rtl="0" algn="ctr">
              <a:spcBef>
                <a:spcPts val="0"/>
              </a:spcBef>
              <a:spcAft>
                <a:spcPts val="0"/>
              </a:spcAft>
              <a:buSzPts val="3000"/>
              <a:buFont typeface="Passion One"/>
              <a:buNone/>
              <a:defRPr sz="3000">
                <a:latin typeface="Passion One"/>
                <a:ea typeface="Passion One"/>
                <a:cs typeface="Passion One"/>
                <a:sym typeface="Passion One"/>
              </a:defRPr>
            </a:lvl3pPr>
            <a:lvl4pPr lvl="3" rtl="0" algn="ctr">
              <a:spcBef>
                <a:spcPts val="0"/>
              </a:spcBef>
              <a:spcAft>
                <a:spcPts val="0"/>
              </a:spcAft>
              <a:buSzPts val="3000"/>
              <a:buFont typeface="Passion One"/>
              <a:buNone/>
              <a:defRPr sz="3000">
                <a:latin typeface="Passion One"/>
                <a:ea typeface="Passion One"/>
                <a:cs typeface="Passion One"/>
                <a:sym typeface="Passion One"/>
              </a:defRPr>
            </a:lvl4pPr>
            <a:lvl5pPr lvl="4" rtl="0" algn="ctr">
              <a:spcBef>
                <a:spcPts val="0"/>
              </a:spcBef>
              <a:spcAft>
                <a:spcPts val="0"/>
              </a:spcAft>
              <a:buSzPts val="3000"/>
              <a:buFont typeface="Passion One"/>
              <a:buNone/>
              <a:defRPr sz="3000">
                <a:latin typeface="Passion One"/>
                <a:ea typeface="Passion One"/>
                <a:cs typeface="Passion One"/>
                <a:sym typeface="Passion One"/>
              </a:defRPr>
            </a:lvl5pPr>
            <a:lvl6pPr lvl="5" rtl="0" algn="ctr">
              <a:spcBef>
                <a:spcPts val="0"/>
              </a:spcBef>
              <a:spcAft>
                <a:spcPts val="0"/>
              </a:spcAft>
              <a:buSzPts val="3000"/>
              <a:buFont typeface="Passion One"/>
              <a:buNone/>
              <a:defRPr sz="3000">
                <a:latin typeface="Passion One"/>
                <a:ea typeface="Passion One"/>
                <a:cs typeface="Passion One"/>
                <a:sym typeface="Passion One"/>
              </a:defRPr>
            </a:lvl6pPr>
            <a:lvl7pPr lvl="6" rtl="0" algn="ctr">
              <a:spcBef>
                <a:spcPts val="0"/>
              </a:spcBef>
              <a:spcAft>
                <a:spcPts val="0"/>
              </a:spcAft>
              <a:buSzPts val="3000"/>
              <a:buFont typeface="Passion One"/>
              <a:buNone/>
              <a:defRPr sz="3000">
                <a:latin typeface="Passion One"/>
                <a:ea typeface="Passion One"/>
                <a:cs typeface="Passion One"/>
                <a:sym typeface="Passion One"/>
              </a:defRPr>
            </a:lvl7pPr>
            <a:lvl8pPr lvl="7" rtl="0" algn="ctr">
              <a:spcBef>
                <a:spcPts val="0"/>
              </a:spcBef>
              <a:spcAft>
                <a:spcPts val="0"/>
              </a:spcAft>
              <a:buSzPts val="3000"/>
              <a:buFont typeface="Passion One"/>
              <a:buNone/>
              <a:defRPr sz="3000">
                <a:latin typeface="Passion One"/>
                <a:ea typeface="Passion One"/>
                <a:cs typeface="Passion One"/>
                <a:sym typeface="Passion One"/>
              </a:defRPr>
            </a:lvl8pPr>
            <a:lvl9pPr lvl="8" rtl="0" algn="ctr">
              <a:spcBef>
                <a:spcPts val="0"/>
              </a:spcBef>
              <a:spcAft>
                <a:spcPts val="0"/>
              </a:spcAft>
              <a:buSzPts val="3000"/>
              <a:buFont typeface="Passion One"/>
              <a:buNone/>
              <a:defRPr sz="3000">
                <a:latin typeface="Passion One"/>
                <a:ea typeface="Passion One"/>
                <a:cs typeface="Passion One"/>
                <a:sym typeface="Passion One"/>
              </a:defRPr>
            </a:lvl9pPr>
          </a:lstStyle>
          <a:p>
            <a:r>
              <a:t>xx%</a:t>
            </a:r>
          </a:p>
        </p:txBody>
      </p:sp>
      <p:sp>
        <p:nvSpPr>
          <p:cNvPr id="229" name="Google Shape;229;p25"/>
          <p:cNvSpPr txBox="1"/>
          <p:nvPr>
            <p:ph idx="9" type="title"/>
          </p:nvPr>
        </p:nvSpPr>
        <p:spPr>
          <a:xfrm>
            <a:off x="1551521" y="2886742"/>
            <a:ext cx="2934000" cy="5721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600"/>
              <a:buNone/>
              <a:defRPr b="0" sz="1200">
                <a:solidFill>
                  <a:schemeClr val="lt1"/>
                </a:solidFill>
                <a:latin typeface="Roboto"/>
                <a:ea typeface="Roboto"/>
                <a:cs typeface="Roboto"/>
                <a:sym typeface="Roboto"/>
              </a:defRPr>
            </a:lvl1pPr>
            <a:lvl2pPr lvl="1" rtl="0">
              <a:spcBef>
                <a:spcPts val="0"/>
              </a:spcBef>
              <a:spcAft>
                <a:spcPts val="0"/>
              </a:spcAft>
              <a:buSzPts val="1600"/>
              <a:buNone/>
              <a:defRPr b="0" sz="1600"/>
            </a:lvl2pPr>
            <a:lvl3pPr lvl="2" rtl="0">
              <a:spcBef>
                <a:spcPts val="0"/>
              </a:spcBef>
              <a:spcAft>
                <a:spcPts val="0"/>
              </a:spcAft>
              <a:buSzPts val="1600"/>
              <a:buNone/>
              <a:defRPr b="0" sz="1600"/>
            </a:lvl3pPr>
            <a:lvl4pPr lvl="3" rtl="0">
              <a:spcBef>
                <a:spcPts val="0"/>
              </a:spcBef>
              <a:spcAft>
                <a:spcPts val="0"/>
              </a:spcAft>
              <a:buSzPts val="1600"/>
              <a:buNone/>
              <a:defRPr b="0" sz="1600"/>
            </a:lvl4pPr>
            <a:lvl5pPr lvl="4" rtl="0">
              <a:spcBef>
                <a:spcPts val="0"/>
              </a:spcBef>
              <a:spcAft>
                <a:spcPts val="0"/>
              </a:spcAft>
              <a:buSzPts val="1600"/>
              <a:buNone/>
              <a:defRPr b="0" sz="1600"/>
            </a:lvl5pPr>
            <a:lvl6pPr lvl="5" rtl="0">
              <a:spcBef>
                <a:spcPts val="0"/>
              </a:spcBef>
              <a:spcAft>
                <a:spcPts val="0"/>
              </a:spcAft>
              <a:buSzPts val="1600"/>
              <a:buNone/>
              <a:defRPr b="0" sz="1600"/>
            </a:lvl6pPr>
            <a:lvl7pPr lvl="6" rtl="0">
              <a:spcBef>
                <a:spcPts val="0"/>
              </a:spcBef>
              <a:spcAft>
                <a:spcPts val="0"/>
              </a:spcAft>
              <a:buSzPts val="1600"/>
              <a:buNone/>
              <a:defRPr b="0" sz="1600"/>
            </a:lvl7pPr>
            <a:lvl8pPr lvl="7" rtl="0">
              <a:spcBef>
                <a:spcPts val="0"/>
              </a:spcBef>
              <a:spcAft>
                <a:spcPts val="0"/>
              </a:spcAft>
              <a:buSzPts val="1600"/>
              <a:buNone/>
              <a:defRPr b="0" sz="1600"/>
            </a:lvl8pPr>
            <a:lvl9pPr lvl="8" rtl="0">
              <a:spcBef>
                <a:spcPts val="0"/>
              </a:spcBef>
              <a:spcAft>
                <a:spcPts val="0"/>
              </a:spcAft>
              <a:buSzPts val="1600"/>
              <a:buNone/>
              <a:defRPr b="0" sz="1600"/>
            </a:lvl9pPr>
          </a:lstStyle>
          <a:p/>
        </p:txBody>
      </p:sp>
      <p:sp>
        <p:nvSpPr>
          <p:cNvPr id="230" name="Google Shape;230;p25"/>
          <p:cNvSpPr txBox="1"/>
          <p:nvPr>
            <p:ph hasCustomPrompt="1" idx="13" type="title"/>
          </p:nvPr>
        </p:nvSpPr>
        <p:spPr>
          <a:xfrm>
            <a:off x="648201" y="2873550"/>
            <a:ext cx="621900" cy="572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Font typeface="Passion One"/>
              <a:buNone/>
              <a:defRPr sz="3000">
                <a:latin typeface="Passion One"/>
                <a:ea typeface="Passion One"/>
                <a:cs typeface="Passion One"/>
                <a:sym typeface="Passion One"/>
              </a:defRPr>
            </a:lvl2pPr>
            <a:lvl3pPr lvl="2" rtl="0" algn="ctr">
              <a:spcBef>
                <a:spcPts val="0"/>
              </a:spcBef>
              <a:spcAft>
                <a:spcPts val="0"/>
              </a:spcAft>
              <a:buSzPts val="3000"/>
              <a:buFont typeface="Passion One"/>
              <a:buNone/>
              <a:defRPr sz="3000">
                <a:latin typeface="Passion One"/>
                <a:ea typeface="Passion One"/>
                <a:cs typeface="Passion One"/>
                <a:sym typeface="Passion One"/>
              </a:defRPr>
            </a:lvl3pPr>
            <a:lvl4pPr lvl="3" rtl="0" algn="ctr">
              <a:spcBef>
                <a:spcPts val="0"/>
              </a:spcBef>
              <a:spcAft>
                <a:spcPts val="0"/>
              </a:spcAft>
              <a:buSzPts val="3000"/>
              <a:buFont typeface="Passion One"/>
              <a:buNone/>
              <a:defRPr sz="3000">
                <a:latin typeface="Passion One"/>
                <a:ea typeface="Passion One"/>
                <a:cs typeface="Passion One"/>
                <a:sym typeface="Passion One"/>
              </a:defRPr>
            </a:lvl4pPr>
            <a:lvl5pPr lvl="4" rtl="0" algn="ctr">
              <a:spcBef>
                <a:spcPts val="0"/>
              </a:spcBef>
              <a:spcAft>
                <a:spcPts val="0"/>
              </a:spcAft>
              <a:buSzPts val="3000"/>
              <a:buFont typeface="Passion One"/>
              <a:buNone/>
              <a:defRPr sz="3000">
                <a:latin typeface="Passion One"/>
                <a:ea typeface="Passion One"/>
                <a:cs typeface="Passion One"/>
                <a:sym typeface="Passion One"/>
              </a:defRPr>
            </a:lvl5pPr>
            <a:lvl6pPr lvl="5" rtl="0" algn="ctr">
              <a:spcBef>
                <a:spcPts val="0"/>
              </a:spcBef>
              <a:spcAft>
                <a:spcPts val="0"/>
              </a:spcAft>
              <a:buSzPts val="3000"/>
              <a:buFont typeface="Passion One"/>
              <a:buNone/>
              <a:defRPr sz="3000">
                <a:latin typeface="Passion One"/>
                <a:ea typeface="Passion One"/>
                <a:cs typeface="Passion One"/>
                <a:sym typeface="Passion One"/>
              </a:defRPr>
            </a:lvl6pPr>
            <a:lvl7pPr lvl="6" rtl="0" algn="ctr">
              <a:spcBef>
                <a:spcPts val="0"/>
              </a:spcBef>
              <a:spcAft>
                <a:spcPts val="0"/>
              </a:spcAft>
              <a:buSzPts val="3000"/>
              <a:buFont typeface="Passion One"/>
              <a:buNone/>
              <a:defRPr sz="3000">
                <a:latin typeface="Passion One"/>
                <a:ea typeface="Passion One"/>
                <a:cs typeface="Passion One"/>
                <a:sym typeface="Passion One"/>
              </a:defRPr>
            </a:lvl7pPr>
            <a:lvl8pPr lvl="7" rtl="0" algn="ctr">
              <a:spcBef>
                <a:spcPts val="0"/>
              </a:spcBef>
              <a:spcAft>
                <a:spcPts val="0"/>
              </a:spcAft>
              <a:buSzPts val="3000"/>
              <a:buFont typeface="Passion One"/>
              <a:buNone/>
              <a:defRPr sz="3000">
                <a:latin typeface="Passion One"/>
                <a:ea typeface="Passion One"/>
                <a:cs typeface="Passion One"/>
                <a:sym typeface="Passion One"/>
              </a:defRPr>
            </a:lvl8pPr>
            <a:lvl9pPr lvl="8" rtl="0" algn="ctr">
              <a:spcBef>
                <a:spcPts val="0"/>
              </a:spcBef>
              <a:spcAft>
                <a:spcPts val="0"/>
              </a:spcAft>
              <a:buSzPts val="3000"/>
              <a:buFont typeface="Passion One"/>
              <a:buNone/>
              <a:defRPr sz="3000">
                <a:latin typeface="Passion One"/>
                <a:ea typeface="Passion One"/>
                <a:cs typeface="Passion One"/>
                <a:sym typeface="Passion One"/>
              </a:defRPr>
            </a:lvl9pPr>
          </a:lstStyle>
          <a:p>
            <a:r>
              <a:t>xx%</a:t>
            </a:r>
          </a:p>
        </p:txBody>
      </p:sp>
      <p:sp>
        <p:nvSpPr>
          <p:cNvPr id="231" name="Google Shape;231;p25"/>
          <p:cNvSpPr txBox="1"/>
          <p:nvPr>
            <p:ph idx="14" type="title"/>
          </p:nvPr>
        </p:nvSpPr>
        <p:spPr>
          <a:xfrm>
            <a:off x="5529955" y="2886742"/>
            <a:ext cx="2934000" cy="5721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600"/>
              <a:buNone/>
              <a:defRPr b="0" sz="1200">
                <a:solidFill>
                  <a:schemeClr val="lt1"/>
                </a:solidFill>
                <a:latin typeface="Roboto"/>
                <a:ea typeface="Roboto"/>
                <a:cs typeface="Roboto"/>
                <a:sym typeface="Roboto"/>
              </a:defRPr>
            </a:lvl1pPr>
            <a:lvl2pPr lvl="1" rtl="0">
              <a:spcBef>
                <a:spcPts val="0"/>
              </a:spcBef>
              <a:spcAft>
                <a:spcPts val="0"/>
              </a:spcAft>
              <a:buSzPts val="1600"/>
              <a:buNone/>
              <a:defRPr b="0" sz="1600"/>
            </a:lvl2pPr>
            <a:lvl3pPr lvl="2" rtl="0">
              <a:spcBef>
                <a:spcPts val="0"/>
              </a:spcBef>
              <a:spcAft>
                <a:spcPts val="0"/>
              </a:spcAft>
              <a:buSzPts val="1600"/>
              <a:buNone/>
              <a:defRPr b="0" sz="1600"/>
            </a:lvl3pPr>
            <a:lvl4pPr lvl="3" rtl="0">
              <a:spcBef>
                <a:spcPts val="0"/>
              </a:spcBef>
              <a:spcAft>
                <a:spcPts val="0"/>
              </a:spcAft>
              <a:buSzPts val="1600"/>
              <a:buNone/>
              <a:defRPr b="0" sz="1600"/>
            </a:lvl4pPr>
            <a:lvl5pPr lvl="4" rtl="0">
              <a:spcBef>
                <a:spcPts val="0"/>
              </a:spcBef>
              <a:spcAft>
                <a:spcPts val="0"/>
              </a:spcAft>
              <a:buSzPts val="1600"/>
              <a:buNone/>
              <a:defRPr b="0" sz="1600"/>
            </a:lvl5pPr>
            <a:lvl6pPr lvl="5" rtl="0">
              <a:spcBef>
                <a:spcPts val="0"/>
              </a:spcBef>
              <a:spcAft>
                <a:spcPts val="0"/>
              </a:spcAft>
              <a:buSzPts val="1600"/>
              <a:buNone/>
              <a:defRPr b="0" sz="1600"/>
            </a:lvl6pPr>
            <a:lvl7pPr lvl="6" rtl="0">
              <a:spcBef>
                <a:spcPts val="0"/>
              </a:spcBef>
              <a:spcAft>
                <a:spcPts val="0"/>
              </a:spcAft>
              <a:buSzPts val="1600"/>
              <a:buNone/>
              <a:defRPr b="0" sz="1600"/>
            </a:lvl7pPr>
            <a:lvl8pPr lvl="7" rtl="0">
              <a:spcBef>
                <a:spcPts val="0"/>
              </a:spcBef>
              <a:spcAft>
                <a:spcPts val="0"/>
              </a:spcAft>
              <a:buSzPts val="1600"/>
              <a:buNone/>
              <a:defRPr b="0" sz="1600"/>
            </a:lvl8pPr>
            <a:lvl9pPr lvl="8" rtl="0">
              <a:spcBef>
                <a:spcPts val="0"/>
              </a:spcBef>
              <a:spcAft>
                <a:spcPts val="0"/>
              </a:spcAft>
              <a:buSzPts val="1600"/>
              <a:buNone/>
              <a:defRPr b="0" sz="1600"/>
            </a:lvl9pPr>
          </a:lstStyle>
          <a:p/>
        </p:txBody>
      </p:sp>
      <p:sp>
        <p:nvSpPr>
          <p:cNvPr id="232" name="Google Shape;232;p25"/>
          <p:cNvSpPr txBox="1"/>
          <p:nvPr>
            <p:ph hasCustomPrompt="1" idx="15" type="title"/>
          </p:nvPr>
        </p:nvSpPr>
        <p:spPr>
          <a:xfrm>
            <a:off x="4626939" y="2886144"/>
            <a:ext cx="6219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Font typeface="Passion One"/>
              <a:buNone/>
              <a:defRPr sz="3000">
                <a:latin typeface="Passion One"/>
                <a:ea typeface="Passion One"/>
                <a:cs typeface="Passion One"/>
                <a:sym typeface="Passion One"/>
              </a:defRPr>
            </a:lvl2pPr>
            <a:lvl3pPr lvl="2" rtl="0" algn="ctr">
              <a:spcBef>
                <a:spcPts val="0"/>
              </a:spcBef>
              <a:spcAft>
                <a:spcPts val="0"/>
              </a:spcAft>
              <a:buSzPts val="3000"/>
              <a:buFont typeface="Passion One"/>
              <a:buNone/>
              <a:defRPr sz="3000">
                <a:latin typeface="Passion One"/>
                <a:ea typeface="Passion One"/>
                <a:cs typeface="Passion One"/>
                <a:sym typeface="Passion One"/>
              </a:defRPr>
            </a:lvl3pPr>
            <a:lvl4pPr lvl="3" rtl="0" algn="ctr">
              <a:spcBef>
                <a:spcPts val="0"/>
              </a:spcBef>
              <a:spcAft>
                <a:spcPts val="0"/>
              </a:spcAft>
              <a:buSzPts val="3000"/>
              <a:buFont typeface="Passion One"/>
              <a:buNone/>
              <a:defRPr sz="3000">
                <a:latin typeface="Passion One"/>
                <a:ea typeface="Passion One"/>
                <a:cs typeface="Passion One"/>
                <a:sym typeface="Passion One"/>
              </a:defRPr>
            </a:lvl4pPr>
            <a:lvl5pPr lvl="4" rtl="0" algn="ctr">
              <a:spcBef>
                <a:spcPts val="0"/>
              </a:spcBef>
              <a:spcAft>
                <a:spcPts val="0"/>
              </a:spcAft>
              <a:buSzPts val="3000"/>
              <a:buFont typeface="Passion One"/>
              <a:buNone/>
              <a:defRPr sz="3000">
                <a:latin typeface="Passion One"/>
                <a:ea typeface="Passion One"/>
                <a:cs typeface="Passion One"/>
                <a:sym typeface="Passion One"/>
              </a:defRPr>
            </a:lvl5pPr>
            <a:lvl6pPr lvl="5" rtl="0" algn="ctr">
              <a:spcBef>
                <a:spcPts val="0"/>
              </a:spcBef>
              <a:spcAft>
                <a:spcPts val="0"/>
              </a:spcAft>
              <a:buSzPts val="3000"/>
              <a:buFont typeface="Passion One"/>
              <a:buNone/>
              <a:defRPr sz="3000">
                <a:latin typeface="Passion One"/>
                <a:ea typeface="Passion One"/>
                <a:cs typeface="Passion One"/>
                <a:sym typeface="Passion One"/>
              </a:defRPr>
            </a:lvl6pPr>
            <a:lvl7pPr lvl="6" rtl="0" algn="ctr">
              <a:spcBef>
                <a:spcPts val="0"/>
              </a:spcBef>
              <a:spcAft>
                <a:spcPts val="0"/>
              </a:spcAft>
              <a:buSzPts val="3000"/>
              <a:buFont typeface="Passion One"/>
              <a:buNone/>
              <a:defRPr sz="3000">
                <a:latin typeface="Passion One"/>
                <a:ea typeface="Passion One"/>
                <a:cs typeface="Passion One"/>
                <a:sym typeface="Passion One"/>
              </a:defRPr>
            </a:lvl7pPr>
            <a:lvl8pPr lvl="7" rtl="0" algn="ctr">
              <a:spcBef>
                <a:spcPts val="0"/>
              </a:spcBef>
              <a:spcAft>
                <a:spcPts val="0"/>
              </a:spcAft>
              <a:buSzPts val="3000"/>
              <a:buFont typeface="Passion One"/>
              <a:buNone/>
              <a:defRPr sz="3000">
                <a:latin typeface="Passion One"/>
                <a:ea typeface="Passion One"/>
                <a:cs typeface="Passion One"/>
                <a:sym typeface="Passion One"/>
              </a:defRPr>
            </a:lvl8pPr>
            <a:lvl9pPr lvl="8" rtl="0" algn="ctr">
              <a:spcBef>
                <a:spcPts val="0"/>
              </a:spcBef>
              <a:spcAft>
                <a:spcPts val="0"/>
              </a:spcAft>
              <a:buSzPts val="3000"/>
              <a:buFont typeface="Passion One"/>
              <a:buNone/>
              <a:defRPr sz="3000">
                <a:latin typeface="Passion One"/>
                <a:ea typeface="Passion One"/>
                <a:cs typeface="Passion One"/>
                <a:sym typeface="Passion One"/>
              </a:defRPr>
            </a:lvl9pPr>
          </a:lstStyle>
          <a:p>
            <a:r>
              <a:t>xx%</a:t>
            </a:r>
          </a:p>
        </p:txBody>
      </p:sp>
      <p:sp>
        <p:nvSpPr>
          <p:cNvPr id="233" name="Google Shape;233;p25"/>
          <p:cNvSpPr txBox="1"/>
          <p:nvPr>
            <p:ph idx="16" type="title"/>
          </p:nvPr>
        </p:nvSpPr>
        <p:spPr>
          <a:xfrm>
            <a:off x="1551521" y="3555700"/>
            <a:ext cx="2934000" cy="5721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600"/>
              <a:buNone/>
              <a:defRPr b="0" sz="1200">
                <a:solidFill>
                  <a:schemeClr val="lt1"/>
                </a:solidFill>
                <a:latin typeface="Roboto"/>
                <a:ea typeface="Roboto"/>
                <a:cs typeface="Roboto"/>
                <a:sym typeface="Roboto"/>
              </a:defRPr>
            </a:lvl1pPr>
            <a:lvl2pPr lvl="1" rtl="0">
              <a:spcBef>
                <a:spcPts val="0"/>
              </a:spcBef>
              <a:spcAft>
                <a:spcPts val="0"/>
              </a:spcAft>
              <a:buSzPts val="1600"/>
              <a:buNone/>
              <a:defRPr b="0" sz="1600"/>
            </a:lvl2pPr>
            <a:lvl3pPr lvl="2" rtl="0">
              <a:spcBef>
                <a:spcPts val="0"/>
              </a:spcBef>
              <a:spcAft>
                <a:spcPts val="0"/>
              </a:spcAft>
              <a:buSzPts val="1600"/>
              <a:buNone/>
              <a:defRPr b="0" sz="1600"/>
            </a:lvl3pPr>
            <a:lvl4pPr lvl="3" rtl="0">
              <a:spcBef>
                <a:spcPts val="0"/>
              </a:spcBef>
              <a:spcAft>
                <a:spcPts val="0"/>
              </a:spcAft>
              <a:buSzPts val="1600"/>
              <a:buNone/>
              <a:defRPr b="0" sz="1600"/>
            </a:lvl4pPr>
            <a:lvl5pPr lvl="4" rtl="0">
              <a:spcBef>
                <a:spcPts val="0"/>
              </a:spcBef>
              <a:spcAft>
                <a:spcPts val="0"/>
              </a:spcAft>
              <a:buSzPts val="1600"/>
              <a:buNone/>
              <a:defRPr b="0" sz="1600"/>
            </a:lvl5pPr>
            <a:lvl6pPr lvl="5" rtl="0">
              <a:spcBef>
                <a:spcPts val="0"/>
              </a:spcBef>
              <a:spcAft>
                <a:spcPts val="0"/>
              </a:spcAft>
              <a:buSzPts val="1600"/>
              <a:buNone/>
              <a:defRPr b="0" sz="1600"/>
            </a:lvl6pPr>
            <a:lvl7pPr lvl="6" rtl="0">
              <a:spcBef>
                <a:spcPts val="0"/>
              </a:spcBef>
              <a:spcAft>
                <a:spcPts val="0"/>
              </a:spcAft>
              <a:buSzPts val="1600"/>
              <a:buNone/>
              <a:defRPr b="0" sz="1600"/>
            </a:lvl7pPr>
            <a:lvl8pPr lvl="7" rtl="0">
              <a:spcBef>
                <a:spcPts val="0"/>
              </a:spcBef>
              <a:spcAft>
                <a:spcPts val="0"/>
              </a:spcAft>
              <a:buSzPts val="1600"/>
              <a:buNone/>
              <a:defRPr b="0" sz="1600"/>
            </a:lvl8pPr>
            <a:lvl9pPr lvl="8" rtl="0">
              <a:spcBef>
                <a:spcPts val="0"/>
              </a:spcBef>
              <a:spcAft>
                <a:spcPts val="0"/>
              </a:spcAft>
              <a:buSzPts val="1600"/>
              <a:buNone/>
              <a:defRPr b="0" sz="1600"/>
            </a:lvl9pPr>
          </a:lstStyle>
          <a:p/>
        </p:txBody>
      </p:sp>
      <p:sp>
        <p:nvSpPr>
          <p:cNvPr id="234" name="Google Shape;234;p25"/>
          <p:cNvSpPr txBox="1"/>
          <p:nvPr>
            <p:ph hasCustomPrompt="1" idx="17" type="title"/>
          </p:nvPr>
        </p:nvSpPr>
        <p:spPr>
          <a:xfrm>
            <a:off x="648201" y="3555100"/>
            <a:ext cx="6219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Font typeface="Passion One"/>
              <a:buNone/>
              <a:defRPr sz="3000">
                <a:latin typeface="Passion One"/>
                <a:ea typeface="Passion One"/>
                <a:cs typeface="Passion One"/>
                <a:sym typeface="Passion One"/>
              </a:defRPr>
            </a:lvl2pPr>
            <a:lvl3pPr lvl="2" rtl="0" algn="ctr">
              <a:spcBef>
                <a:spcPts val="0"/>
              </a:spcBef>
              <a:spcAft>
                <a:spcPts val="0"/>
              </a:spcAft>
              <a:buSzPts val="3000"/>
              <a:buFont typeface="Passion One"/>
              <a:buNone/>
              <a:defRPr sz="3000">
                <a:latin typeface="Passion One"/>
                <a:ea typeface="Passion One"/>
                <a:cs typeface="Passion One"/>
                <a:sym typeface="Passion One"/>
              </a:defRPr>
            </a:lvl3pPr>
            <a:lvl4pPr lvl="3" rtl="0" algn="ctr">
              <a:spcBef>
                <a:spcPts val="0"/>
              </a:spcBef>
              <a:spcAft>
                <a:spcPts val="0"/>
              </a:spcAft>
              <a:buSzPts val="3000"/>
              <a:buFont typeface="Passion One"/>
              <a:buNone/>
              <a:defRPr sz="3000">
                <a:latin typeface="Passion One"/>
                <a:ea typeface="Passion One"/>
                <a:cs typeface="Passion One"/>
                <a:sym typeface="Passion One"/>
              </a:defRPr>
            </a:lvl4pPr>
            <a:lvl5pPr lvl="4" rtl="0" algn="ctr">
              <a:spcBef>
                <a:spcPts val="0"/>
              </a:spcBef>
              <a:spcAft>
                <a:spcPts val="0"/>
              </a:spcAft>
              <a:buSzPts val="3000"/>
              <a:buFont typeface="Passion One"/>
              <a:buNone/>
              <a:defRPr sz="3000">
                <a:latin typeface="Passion One"/>
                <a:ea typeface="Passion One"/>
                <a:cs typeface="Passion One"/>
                <a:sym typeface="Passion One"/>
              </a:defRPr>
            </a:lvl5pPr>
            <a:lvl6pPr lvl="5" rtl="0" algn="ctr">
              <a:spcBef>
                <a:spcPts val="0"/>
              </a:spcBef>
              <a:spcAft>
                <a:spcPts val="0"/>
              </a:spcAft>
              <a:buSzPts val="3000"/>
              <a:buFont typeface="Passion One"/>
              <a:buNone/>
              <a:defRPr sz="3000">
                <a:latin typeface="Passion One"/>
                <a:ea typeface="Passion One"/>
                <a:cs typeface="Passion One"/>
                <a:sym typeface="Passion One"/>
              </a:defRPr>
            </a:lvl6pPr>
            <a:lvl7pPr lvl="6" rtl="0" algn="ctr">
              <a:spcBef>
                <a:spcPts val="0"/>
              </a:spcBef>
              <a:spcAft>
                <a:spcPts val="0"/>
              </a:spcAft>
              <a:buSzPts val="3000"/>
              <a:buFont typeface="Passion One"/>
              <a:buNone/>
              <a:defRPr sz="3000">
                <a:latin typeface="Passion One"/>
                <a:ea typeface="Passion One"/>
                <a:cs typeface="Passion One"/>
                <a:sym typeface="Passion One"/>
              </a:defRPr>
            </a:lvl7pPr>
            <a:lvl8pPr lvl="7" rtl="0" algn="ctr">
              <a:spcBef>
                <a:spcPts val="0"/>
              </a:spcBef>
              <a:spcAft>
                <a:spcPts val="0"/>
              </a:spcAft>
              <a:buSzPts val="3000"/>
              <a:buFont typeface="Passion One"/>
              <a:buNone/>
              <a:defRPr sz="3000">
                <a:latin typeface="Passion One"/>
                <a:ea typeface="Passion One"/>
                <a:cs typeface="Passion One"/>
                <a:sym typeface="Passion One"/>
              </a:defRPr>
            </a:lvl8pPr>
            <a:lvl9pPr lvl="8" rtl="0" algn="ctr">
              <a:spcBef>
                <a:spcPts val="0"/>
              </a:spcBef>
              <a:spcAft>
                <a:spcPts val="0"/>
              </a:spcAft>
              <a:buSzPts val="3000"/>
              <a:buFont typeface="Passion One"/>
              <a:buNone/>
              <a:defRPr sz="3000">
                <a:latin typeface="Passion One"/>
                <a:ea typeface="Passion One"/>
                <a:cs typeface="Passion One"/>
                <a:sym typeface="Passion One"/>
              </a:defRPr>
            </a:lvl9pPr>
          </a:lstStyle>
          <a:p>
            <a:r>
              <a:t>xx%</a:t>
            </a:r>
          </a:p>
        </p:txBody>
      </p:sp>
      <p:sp>
        <p:nvSpPr>
          <p:cNvPr id="235" name="Google Shape;235;p25"/>
          <p:cNvSpPr txBox="1"/>
          <p:nvPr>
            <p:ph idx="18" type="title"/>
          </p:nvPr>
        </p:nvSpPr>
        <p:spPr>
          <a:xfrm>
            <a:off x="5529955" y="3555701"/>
            <a:ext cx="2934000" cy="5721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600"/>
              <a:buNone/>
              <a:defRPr b="0" sz="1200">
                <a:solidFill>
                  <a:schemeClr val="lt1"/>
                </a:solidFill>
                <a:latin typeface="Roboto"/>
                <a:ea typeface="Roboto"/>
                <a:cs typeface="Roboto"/>
                <a:sym typeface="Roboto"/>
              </a:defRPr>
            </a:lvl1pPr>
            <a:lvl2pPr lvl="1" rtl="0">
              <a:spcBef>
                <a:spcPts val="0"/>
              </a:spcBef>
              <a:spcAft>
                <a:spcPts val="0"/>
              </a:spcAft>
              <a:buSzPts val="1600"/>
              <a:buNone/>
              <a:defRPr b="0" sz="1600"/>
            </a:lvl2pPr>
            <a:lvl3pPr lvl="2" rtl="0">
              <a:spcBef>
                <a:spcPts val="0"/>
              </a:spcBef>
              <a:spcAft>
                <a:spcPts val="0"/>
              </a:spcAft>
              <a:buSzPts val="1600"/>
              <a:buNone/>
              <a:defRPr b="0" sz="1600"/>
            </a:lvl3pPr>
            <a:lvl4pPr lvl="3" rtl="0">
              <a:spcBef>
                <a:spcPts val="0"/>
              </a:spcBef>
              <a:spcAft>
                <a:spcPts val="0"/>
              </a:spcAft>
              <a:buSzPts val="1600"/>
              <a:buNone/>
              <a:defRPr b="0" sz="1600"/>
            </a:lvl4pPr>
            <a:lvl5pPr lvl="4" rtl="0">
              <a:spcBef>
                <a:spcPts val="0"/>
              </a:spcBef>
              <a:spcAft>
                <a:spcPts val="0"/>
              </a:spcAft>
              <a:buSzPts val="1600"/>
              <a:buNone/>
              <a:defRPr b="0" sz="1600"/>
            </a:lvl5pPr>
            <a:lvl6pPr lvl="5" rtl="0">
              <a:spcBef>
                <a:spcPts val="0"/>
              </a:spcBef>
              <a:spcAft>
                <a:spcPts val="0"/>
              </a:spcAft>
              <a:buSzPts val="1600"/>
              <a:buNone/>
              <a:defRPr b="0" sz="1600"/>
            </a:lvl6pPr>
            <a:lvl7pPr lvl="6" rtl="0">
              <a:spcBef>
                <a:spcPts val="0"/>
              </a:spcBef>
              <a:spcAft>
                <a:spcPts val="0"/>
              </a:spcAft>
              <a:buSzPts val="1600"/>
              <a:buNone/>
              <a:defRPr b="0" sz="1600"/>
            </a:lvl7pPr>
            <a:lvl8pPr lvl="7" rtl="0">
              <a:spcBef>
                <a:spcPts val="0"/>
              </a:spcBef>
              <a:spcAft>
                <a:spcPts val="0"/>
              </a:spcAft>
              <a:buSzPts val="1600"/>
              <a:buNone/>
              <a:defRPr b="0" sz="1600"/>
            </a:lvl8pPr>
            <a:lvl9pPr lvl="8" rtl="0">
              <a:spcBef>
                <a:spcPts val="0"/>
              </a:spcBef>
              <a:spcAft>
                <a:spcPts val="0"/>
              </a:spcAft>
              <a:buSzPts val="1600"/>
              <a:buNone/>
              <a:defRPr b="0" sz="1600"/>
            </a:lvl9pPr>
          </a:lstStyle>
          <a:p/>
        </p:txBody>
      </p:sp>
      <p:sp>
        <p:nvSpPr>
          <p:cNvPr id="236" name="Google Shape;236;p25"/>
          <p:cNvSpPr txBox="1"/>
          <p:nvPr>
            <p:ph hasCustomPrompt="1" idx="19" type="title"/>
          </p:nvPr>
        </p:nvSpPr>
        <p:spPr>
          <a:xfrm>
            <a:off x="4626939" y="3555104"/>
            <a:ext cx="6219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Font typeface="Passion One"/>
              <a:buNone/>
              <a:defRPr sz="3000">
                <a:latin typeface="Passion One"/>
                <a:ea typeface="Passion One"/>
                <a:cs typeface="Passion One"/>
                <a:sym typeface="Passion One"/>
              </a:defRPr>
            </a:lvl2pPr>
            <a:lvl3pPr lvl="2" rtl="0" algn="ctr">
              <a:spcBef>
                <a:spcPts val="0"/>
              </a:spcBef>
              <a:spcAft>
                <a:spcPts val="0"/>
              </a:spcAft>
              <a:buSzPts val="3000"/>
              <a:buFont typeface="Passion One"/>
              <a:buNone/>
              <a:defRPr sz="3000">
                <a:latin typeface="Passion One"/>
                <a:ea typeface="Passion One"/>
                <a:cs typeface="Passion One"/>
                <a:sym typeface="Passion One"/>
              </a:defRPr>
            </a:lvl3pPr>
            <a:lvl4pPr lvl="3" rtl="0" algn="ctr">
              <a:spcBef>
                <a:spcPts val="0"/>
              </a:spcBef>
              <a:spcAft>
                <a:spcPts val="0"/>
              </a:spcAft>
              <a:buSzPts val="3000"/>
              <a:buFont typeface="Passion One"/>
              <a:buNone/>
              <a:defRPr sz="3000">
                <a:latin typeface="Passion One"/>
                <a:ea typeface="Passion One"/>
                <a:cs typeface="Passion One"/>
                <a:sym typeface="Passion One"/>
              </a:defRPr>
            </a:lvl4pPr>
            <a:lvl5pPr lvl="4" rtl="0" algn="ctr">
              <a:spcBef>
                <a:spcPts val="0"/>
              </a:spcBef>
              <a:spcAft>
                <a:spcPts val="0"/>
              </a:spcAft>
              <a:buSzPts val="3000"/>
              <a:buFont typeface="Passion One"/>
              <a:buNone/>
              <a:defRPr sz="3000">
                <a:latin typeface="Passion One"/>
                <a:ea typeface="Passion One"/>
                <a:cs typeface="Passion One"/>
                <a:sym typeface="Passion One"/>
              </a:defRPr>
            </a:lvl5pPr>
            <a:lvl6pPr lvl="5" rtl="0" algn="ctr">
              <a:spcBef>
                <a:spcPts val="0"/>
              </a:spcBef>
              <a:spcAft>
                <a:spcPts val="0"/>
              </a:spcAft>
              <a:buSzPts val="3000"/>
              <a:buFont typeface="Passion One"/>
              <a:buNone/>
              <a:defRPr sz="3000">
                <a:latin typeface="Passion One"/>
                <a:ea typeface="Passion One"/>
                <a:cs typeface="Passion One"/>
                <a:sym typeface="Passion One"/>
              </a:defRPr>
            </a:lvl6pPr>
            <a:lvl7pPr lvl="6" rtl="0" algn="ctr">
              <a:spcBef>
                <a:spcPts val="0"/>
              </a:spcBef>
              <a:spcAft>
                <a:spcPts val="0"/>
              </a:spcAft>
              <a:buSzPts val="3000"/>
              <a:buFont typeface="Passion One"/>
              <a:buNone/>
              <a:defRPr sz="3000">
                <a:latin typeface="Passion One"/>
                <a:ea typeface="Passion One"/>
                <a:cs typeface="Passion One"/>
                <a:sym typeface="Passion One"/>
              </a:defRPr>
            </a:lvl7pPr>
            <a:lvl8pPr lvl="7" rtl="0" algn="ctr">
              <a:spcBef>
                <a:spcPts val="0"/>
              </a:spcBef>
              <a:spcAft>
                <a:spcPts val="0"/>
              </a:spcAft>
              <a:buSzPts val="3000"/>
              <a:buFont typeface="Passion One"/>
              <a:buNone/>
              <a:defRPr sz="3000">
                <a:latin typeface="Passion One"/>
                <a:ea typeface="Passion One"/>
                <a:cs typeface="Passion One"/>
                <a:sym typeface="Passion One"/>
              </a:defRPr>
            </a:lvl8pPr>
            <a:lvl9pPr lvl="8" rtl="0" algn="ctr">
              <a:spcBef>
                <a:spcPts val="0"/>
              </a:spcBef>
              <a:spcAft>
                <a:spcPts val="0"/>
              </a:spcAft>
              <a:buSzPts val="3000"/>
              <a:buFont typeface="Passion One"/>
              <a:buNone/>
              <a:defRPr sz="3000">
                <a:latin typeface="Passion One"/>
                <a:ea typeface="Passion One"/>
                <a:cs typeface="Passion One"/>
                <a:sym typeface="Passion One"/>
              </a:defRPr>
            </a:lvl9pPr>
          </a:lstStyle>
          <a:p>
            <a:r>
              <a:t>xx%</a:t>
            </a:r>
          </a:p>
        </p:txBody>
      </p:sp>
      <p:sp>
        <p:nvSpPr>
          <p:cNvPr id="237" name="Google Shape;237;p25"/>
          <p:cNvSpPr txBox="1"/>
          <p:nvPr>
            <p:ph idx="20" type="title"/>
          </p:nvPr>
        </p:nvSpPr>
        <p:spPr>
          <a:xfrm>
            <a:off x="697802" y="539250"/>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38" name="Google Shape;238;p25"/>
          <p:cNvPicPr preferRelativeResize="0"/>
          <p:nvPr/>
        </p:nvPicPr>
        <p:blipFill rotWithShape="1">
          <a:blip r:embed="rId2">
            <a:alphaModFix/>
          </a:blip>
          <a:srcRect b="46787" l="0" r="0" t="39600"/>
          <a:stretch/>
        </p:blipFill>
        <p:spPr>
          <a:xfrm>
            <a:off x="-88575" y="4434925"/>
            <a:ext cx="9543300" cy="865800"/>
          </a:xfrm>
          <a:prstGeom prst="rect">
            <a:avLst/>
          </a:prstGeom>
          <a:noFill/>
          <a:ln>
            <a:noFill/>
          </a:ln>
        </p:spPr>
      </p:pic>
      <p:sp>
        <p:nvSpPr>
          <p:cNvPr id="239" name="Google Shape;239;p25"/>
          <p:cNvSpPr/>
          <p:nvPr/>
        </p:nvSpPr>
        <p:spPr>
          <a:xfrm rot="-5400000">
            <a:off x="4147775" y="240925"/>
            <a:ext cx="857700" cy="92457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AND_TWO_COLUMNS_1_2">
    <p:spTree>
      <p:nvGrpSpPr>
        <p:cNvPr id="241" name="Shape 241"/>
        <p:cNvGrpSpPr/>
        <p:nvPr/>
      </p:nvGrpSpPr>
      <p:grpSpPr>
        <a:xfrm>
          <a:off x="0" y="0"/>
          <a:ext cx="0" cy="0"/>
          <a:chOff x="0" y="0"/>
          <a:chExt cx="0" cy="0"/>
        </a:xfrm>
      </p:grpSpPr>
      <p:sp>
        <p:nvSpPr>
          <p:cNvPr id="242" name="Google Shape;242;p26"/>
          <p:cNvSpPr txBox="1"/>
          <p:nvPr>
            <p:ph idx="1" type="subTitle"/>
          </p:nvPr>
        </p:nvSpPr>
        <p:spPr>
          <a:xfrm>
            <a:off x="1730706" y="1610300"/>
            <a:ext cx="2644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43" name="Google Shape;243;p26"/>
          <p:cNvSpPr txBox="1"/>
          <p:nvPr>
            <p:ph hasCustomPrompt="1" type="title"/>
          </p:nvPr>
        </p:nvSpPr>
        <p:spPr>
          <a:xfrm>
            <a:off x="666228" y="1532300"/>
            <a:ext cx="787500" cy="72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sz="3600">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44" name="Google Shape;244;p26"/>
          <p:cNvSpPr txBox="1"/>
          <p:nvPr>
            <p:ph idx="2" type="subTitle"/>
          </p:nvPr>
        </p:nvSpPr>
        <p:spPr>
          <a:xfrm>
            <a:off x="1730706" y="2316625"/>
            <a:ext cx="2644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45" name="Google Shape;245;p26"/>
          <p:cNvSpPr txBox="1"/>
          <p:nvPr>
            <p:ph hasCustomPrompt="1" idx="3" type="title"/>
          </p:nvPr>
        </p:nvSpPr>
        <p:spPr>
          <a:xfrm>
            <a:off x="666228" y="2238625"/>
            <a:ext cx="787500" cy="72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sz="3600">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46" name="Google Shape;246;p26"/>
          <p:cNvSpPr txBox="1"/>
          <p:nvPr>
            <p:ph idx="4" type="subTitle"/>
          </p:nvPr>
        </p:nvSpPr>
        <p:spPr>
          <a:xfrm>
            <a:off x="1730706" y="3010500"/>
            <a:ext cx="2644200" cy="59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47" name="Google Shape;247;p26"/>
          <p:cNvSpPr txBox="1"/>
          <p:nvPr>
            <p:ph hasCustomPrompt="1" idx="5" type="title"/>
          </p:nvPr>
        </p:nvSpPr>
        <p:spPr>
          <a:xfrm>
            <a:off x="666228" y="2944950"/>
            <a:ext cx="787500" cy="72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sz="3600">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48" name="Google Shape;248;p26"/>
          <p:cNvSpPr txBox="1"/>
          <p:nvPr>
            <p:ph idx="6" type="subTitle"/>
          </p:nvPr>
        </p:nvSpPr>
        <p:spPr>
          <a:xfrm>
            <a:off x="1730706" y="3716825"/>
            <a:ext cx="2644200" cy="59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49" name="Google Shape;249;p26"/>
          <p:cNvSpPr txBox="1"/>
          <p:nvPr>
            <p:ph hasCustomPrompt="1" idx="7" type="title"/>
          </p:nvPr>
        </p:nvSpPr>
        <p:spPr>
          <a:xfrm>
            <a:off x="666228" y="3651275"/>
            <a:ext cx="787500" cy="72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sz="3600">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50" name="Google Shape;250;p26"/>
          <p:cNvSpPr txBox="1"/>
          <p:nvPr>
            <p:ph idx="8" type="title"/>
          </p:nvPr>
        </p:nvSpPr>
        <p:spPr>
          <a:xfrm>
            <a:off x="697802" y="539250"/>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1" name="Google Shape;251;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0">
    <p:spTree>
      <p:nvGrpSpPr>
        <p:cNvPr id="252" name="Shape 252"/>
        <p:cNvGrpSpPr/>
        <p:nvPr/>
      </p:nvGrpSpPr>
      <p:grpSpPr>
        <a:xfrm>
          <a:off x="0" y="0"/>
          <a:ext cx="0" cy="0"/>
          <a:chOff x="0" y="0"/>
          <a:chExt cx="0" cy="0"/>
        </a:xfrm>
      </p:grpSpPr>
      <p:sp>
        <p:nvSpPr>
          <p:cNvPr id="253" name="Google Shape;253;p27"/>
          <p:cNvSpPr txBox="1"/>
          <p:nvPr>
            <p:ph idx="1" type="subTitle"/>
          </p:nvPr>
        </p:nvSpPr>
        <p:spPr>
          <a:xfrm>
            <a:off x="4735683" y="1227500"/>
            <a:ext cx="3225300" cy="72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4" name="Google Shape;254;p27"/>
          <p:cNvSpPr txBox="1"/>
          <p:nvPr>
            <p:ph hasCustomPrompt="1" type="title"/>
          </p:nvPr>
        </p:nvSpPr>
        <p:spPr>
          <a:xfrm>
            <a:off x="1189883" y="1227500"/>
            <a:ext cx="3225300" cy="72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3600">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55" name="Google Shape;255;p27"/>
          <p:cNvSpPr txBox="1"/>
          <p:nvPr>
            <p:ph idx="2" type="subTitle"/>
          </p:nvPr>
        </p:nvSpPr>
        <p:spPr>
          <a:xfrm>
            <a:off x="4735683" y="2238625"/>
            <a:ext cx="3225300" cy="72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6" name="Google Shape;256;p27"/>
          <p:cNvSpPr txBox="1"/>
          <p:nvPr>
            <p:ph hasCustomPrompt="1" idx="3" type="title"/>
          </p:nvPr>
        </p:nvSpPr>
        <p:spPr>
          <a:xfrm>
            <a:off x="1189883" y="2238625"/>
            <a:ext cx="3225300" cy="72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3600">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57" name="Google Shape;257;p27"/>
          <p:cNvSpPr txBox="1"/>
          <p:nvPr>
            <p:ph idx="4" type="subTitle"/>
          </p:nvPr>
        </p:nvSpPr>
        <p:spPr>
          <a:xfrm>
            <a:off x="4735683" y="3249750"/>
            <a:ext cx="3225300" cy="72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8" name="Google Shape;258;p27"/>
          <p:cNvSpPr txBox="1"/>
          <p:nvPr>
            <p:ph hasCustomPrompt="1" idx="5" type="title"/>
          </p:nvPr>
        </p:nvSpPr>
        <p:spPr>
          <a:xfrm>
            <a:off x="1189883" y="3249750"/>
            <a:ext cx="3225300" cy="72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3600">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pic>
        <p:nvPicPr>
          <p:cNvPr id="259" name="Google Shape;259;p27"/>
          <p:cNvPicPr preferRelativeResize="0"/>
          <p:nvPr/>
        </p:nvPicPr>
        <p:blipFill rotWithShape="1">
          <a:blip r:embed="rId2">
            <a:alphaModFix/>
          </a:blip>
          <a:srcRect b="67150" l="0" r="0" t="19237"/>
          <a:stretch/>
        </p:blipFill>
        <p:spPr>
          <a:xfrm rot="10800000">
            <a:off x="-240975" y="-85550"/>
            <a:ext cx="9543300" cy="865800"/>
          </a:xfrm>
          <a:prstGeom prst="rect">
            <a:avLst/>
          </a:prstGeom>
          <a:noFill/>
          <a:ln>
            <a:noFill/>
          </a:ln>
        </p:spPr>
      </p:pic>
      <p:sp>
        <p:nvSpPr>
          <p:cNvPr id="260" name="Google Shape;260;p27"/>
          <p:cNvSpPr/>
          <p:nvPr/>
        </p:nvSpPr>
        <p:spPr>
          <a:xfrm rot="5400000">
            <a:off x="4200300" y="-4271450"/>
            <a:ext cx="857700" cy="92457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rot="10800000">
            <a:off x="-113200" y="4425597"/>
            <a:ext cx="9403500" cy="781800"/>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rot="-5400000">
            <a:off x="4147375" y="148474"/>
            <a:ext cx="865800" cy="94203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AND_BODY_1_1">
    <p:spTree>
      <p:nvGrpSpPr>
        <p:cNvPr id="264" name="Shape 264"/>
        <p:cNvGrpSpPr/>
        <p:nvPr/>
      </p:nvGrpSpPr>
      <p:grpSpPr>
        <a:xfrm>
          <a:off x="0" y="0"/>
          <a:ext cx="0" cy="0"/>
          <a:chOff x="0" y="0"/>
          <a:chExt cx="0" cy="0"/>
        </a:xfrm>
      </p:grpSpPr>
      <p:sp>
        <p:nvSpPr>
          <p:cNvPr id="265" name="Google Shape;265;p28"/>
          <p:cNvSpPr txBox="1"/>
          <p:nvPr>
            <p:ph type="title"/>
          </p:nvPr>
        </p:nvSpPr>
        <p:spPr>
          <a:xfrm>
            <a:off x="2535150" y="539250"/>
            <a:ext cx="4073700" cy="99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7000">
                <a:solidFill>
                  <a:schemeClr val="lt1"/>
                </a:solidFill>
              </a:defRPr>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
        <p:nvSpPr>
          <p:cNvPr id="266" name="Google Shape;266;p28"/>
          <p:cNvSpPr txBox="1"/>
          <p:nvPr>
            <p:ph idx="1" type="subTitle"/>
          </p:nvPr>
        </p:nvSpPr>
        <p:spPr>
          <a:xfrm>
            <a:off x="3336450" y="2394875"/>
            <a:ext cx="2471100" cy="94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7" name="Google Shape;267;p28"/>
          <p:cNvSpPr txBox="1"/>
          <p:nvPr/>
        </p:nvSpPr>
        <p:spPr>
          <a:xfrm>
            <a:off x="2938350" y="3511475"/>
            <a:ext cx="3267300" cy="81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lt1"/>
                </a:solidFill>
                <a:latin typeface="Roboto"/>
                <a:ea typeface="Roboto"/>
                <a:cs typeface="Roboto"/>
                <a:sym typeface="Roboto"/>
              </a:rPr>
              <a:t>This presentation template was created by Slidesgo, including icons by </a:t>
            </a:r>
            <a:r>
              <a:rPr b="1" lang="en" sz="1200">
                <a:solidFill>
                  <a:schemeClr val="lt1"/>
                </a:solidFill>
                <a:latin typeface="Roboto"/>
                <a:ea typeface="Roboto"/>
                <a:cs typeface="Roboto"/>
                <a:sym typeface="Roboto"/>
              </a:rPr>
              <a:t>Flaticon</a:t>
            </a:r>
            <a:r>
              <a:rPr lang="en" sz="1200">
                <a:solidFill>
                  <a:schemeClr val="lt1"/>
                </a:solidFill>
                <a:latin typeface="Roboto"/>
                <a:ea typeface="Roboto"/>
                <a:cs typeface="Roboto"/>
                <a:sym typeface="Roboto"/>
              </a:rPr>
              <a:t>, and infographics &amp; images by </a:t>
            </a:r>
            <a:r>
              <a:rPr b="1" lang="en" sz="1200">
                <a:solidFill>
                  <a:schemeClr val="lt1"/>
                </a:solidFill>
                <a:latin typeface="Roboto"/>
                <a:ea typeface="Roboto"/>
                <a:cs typeface="Roboto"/>
                <a:sym typeface="Roboto"/>
              </a:rPr>
              <a:t>Freepik</a:t>
            </a:r>
            <a:endParaRPr b="1" sz="1200">
              <a:solidFill>
                <a:schemeClr val="lt1"/>
              </a:solidFill>
              <a:latin typeface="Roboto"/>
              <a:ea typeface="Roboto"/>
              <a:cs typeface="Roboto"/>
              <a:sym typeface="Roboto"/>
            </a:endParaRPr>
          </a:p>
        </p:txBody>
      </p:sp>
      <p:pic>
        <p:nvPicPr>
          <p:cNvPr id="268" name="Google Shape;268;p28"/>
          <p:cNvPicPr preferRelativeResize="0"/>
          <p:nvPr/>
        </p:nvPicPr>
        <p:blipFill rotWithShape="1">
          <a:blip r:embed="rId2">
            <a:alphaModFix/>
          </a:blip>
          <a:srcRect b="0" l="19207" r="56552" t="0"/>
          <a:stretch/>
        </p:blipFill>
        <p:spPr>
          <a:xfrm>
            <a:off x="-88950" y="-56000"/>
            <a:ext cx="1911300" cy="5255400"/>
          </a:xfrm>
          <a:prstGeom prst="rect">
            <a:avLst/>
          </a:prstGeom>
          <a:noFill/>
          <a:ln>
            <a:noFill/>
          </a:ln>
        </p:spPr>
      </p:pic>
      <p:pic>
        <p:nvPicPr>
          <p:cNvPr id="269" name="Google Shape;269;p28"/>
          <p:cNvPicPr preferRelativeResize="0"/>
          <p:nvPr/>
        </p:nvPicPr>
        <p:blipFill rotWithShape="1">
          <a:blip r:embed="rId2">
            <a:alphaModFix/>
          </a:blip>
          <a:srcRect b="0" l="838" r="76049" t="0"/>
          <a:stretch/>
        </p:blipFill>
        <p:spPr>
          <a:xfrm flipH="1">
            <a:off x="7321800" y="-83950"/>
            <a:ext cx="1822200" cy="5255400"/>
          </a:xfrm>
          <a:prstGeom prst="rect">
            <a:avLst/>
          </a:prstGeom>
          <a:noFill/>
          <a:ln>
            <a:noFill/>
          </a:ln>
        </p:spPr>
      </p:pic>
      <p:sp>
        <p:nvSpPr>
          <p:cNvPr id="270" name="Google Shape;270;p28"/>
          <p:cNvSpPr/>
          <p:nvPr/>
        </p:nvSpPr>
        <p:spPr>
          <a:xfrm>
            <a:off x="-88950" y="-48150"/>
            <a:ext cx="1911300" cy="52398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8"/>
          <p:cNvSpPr/>
          <p:nvPr/>
        </p:nvSpPr>
        <p:spPr>
          <a:xfrm flipH="1">
            <a:off x="7321650" y="-48150"/>
            <a:ext cx="1822200" cy="52398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_2_1">
    <p:spTree>
      <p:nvGrpSpPr>
        <p:cNvPr id="273" name="Shape 273"/>
        <p:cNvGrpSpPr/>
        <p:nvPr/>
      </p:nvGrpSpPr>
      <p:grpSpPr>
        <a:xfrm>
          <a:off x="0" y="0"/>
          <a:ext cx="0" cy="0"/>
          <a:chOff x="0" y="0"/>
          <a:chExt cx="0" cy="0"/>
        </a:xfrm>
      </p:grpSpPr>
      <p:sp>
        <p:nvSpPr>
          <p:cNvPr id="274" name="Google Shape;274;p29"/>
          <p:cNvSpPr txBox="1"/>
          <p:nvPr>
            <p:ph idx="1" type="subTitle"/>
          </p:nvPr>
        </p:nvSpPr>
        <p:spPr>
          <a:xfrm>
            <a:off x="1364975" y="2436226"/>
            <a:ext cx="2673000" cy="109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5" name="Google Shape;275;p29"/>
          <p:cNvSpPr txBox="1"/>
          <p:nvPr>
            <p:ph type="title"/>
          </p:nvPr>
        </p:nvSpPr>
        <p:spPr>
          <a:xfrm>
            <a:off x="713225" y="539250"/>
            <a:ext cx="772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76" name="Google Shape;276;p29"/>
          <p:cNvPicPr preferRelativeResize="0"/>
          <p:nvPr/>
        </p:nvPicPr>
        <p:blipFill rotWithShape="1">
          <a:blip r:embed="rId2">
            <a:alphaModFix/>
          </a:blip>
          <a:srcRect b="0" l="15331" r="69468" t="0"/>
          <a:stretch/>
        </p:blipFill>
        <p:spPr>
          <a:xfrm>
            <a:off x="-88950" y="-56000"/>
            <a:ext cx="1198500" cy="5255400"/>
          </a:xfrm>
          <a:prstGeom prst="rect">
            <a:avLst/>
          </a:prstGeom>
          <a:noFill/>
          <a:ln>
            <a:noFill/>
          </a:ln>
        </p:spPr>
      </p:pic>
      <p:sp>
        <p:nvSpPr>
          <p:cNvPr id="277" name="Google Shape;277;p29"/>
          <p:cNvSpPr/>
          <p:nvPr/>
        </p:nvSpPr>
        <p:spPr>
          <a:xfrm>
            <a:off x="-83100" y="-48150"/>
            <a:ext cx="1198500" cy="52398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_2_1_1">
    <p:spTree>
      <p:nvGrpSpPr>
        <p:cNvPr id="279" name="Shape 279"/>
        <p:cNvGrpSpPr/>
        <p:nvPr/>
      </p:nvGrpSpPr>
      <p:grpSpPr>
        <a:xfrm>
          <a:off x="0" y="0"/>
          <a:ext cx="0" cy="0"/>
          <a:chOff x="0" y="0"/>
          <a:chExt cx="0" cy="0"/>
        </a:xfrm>
      </p:grpSpPr>
      <p:sp>
        <p:nvSpPr>
          <p:cNvPr id="280" name="Google Shape;280;p30"/>
          <p:cNvSpPr/>
          <p:nvPr/>
        </p:nvSpPr>
        <p:spPr>
          <a:xfrm rot="-5400000">
            <a:off x="-2463192" y="2260123"/>
            <a:ext cx="5434200" cy="621300"/>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0"/>
          <p:cNvSpPr/>
          <p:nvPr/>
        </p:nvSpPr>
        <p:spPr>
          <a:xfrm>
            <a:off x="-123600" y="-156100"/>
            <a:ext cx="688200" cy="54441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0"/>
          <p:cNvSpPr txBox="1"/>
          <p:nvPr>
            <p:ph type="title"/>
          </p:nvPr>
        </p:nvSpPr>
        <p:spPr>
          <a:xfrm>
            <a:off x="5388900" y="1879200"/>
            <a:ext cx="2670000" cy="611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3" name="Google Shape;283;p30"/>
          <p:cNvSpPr txBox="1"/>
          <p:nvPr>
            <p:ph idx="1" type="subTitle"/>
          </p:nvPr>
        </p:nvSpPr>
        <p:spPr>
          <a:xfrm>
            <a:off x="5388900" y="2427599"/>
            <a:ext cx="2670000" cy="114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4" name="Google Shape;284;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p:nvPr/>
        </p:nvSpPr>
        <p:spPr>
          <a:xfrm rot="5400000">
            <a:off x="6197992" y="2250477"/>
            <a:ext cx="5434200" cy="621300"/>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rot="10800000">
            <a:off x="8604400" y="-156100"/>
            <a:ext cx="688200" cy="54441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713225" y="539250"/>
            <a:ext cx="7726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5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4"/>
          <p:cNvSpPr txBox="1"/>
          <p:nvPr>
            <p:ph idx="1" type="subTitle"/>
          </p:nvPr>
        </p:nvSpPr>
        <p:spPr>
          <a:xfrm>
            <a:off x="713225" y="1164232"/>
            <a:ext cx="7726800" cy="3260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2"/>
              </a:buClr>
              <a:buSzPts val="1400"/>
              <a:buAutoNum type="arabicPeriod"/>
              <a:defRPr sz="1100"/>
            </a:lvl1pPr>
            <a:lvl2pPr lvl="1">
              <a:spcBef>
                <a:spcPts val="1600"/>
              </a:spcBef>
              <a:spcAft>
                <a:spcPts val="0"/>
              </a:spcAft>
              <a:buSzPts val="1400"/>
              <a:buAutoNum type="alphaLcPeriod"/>
              <a:defRPr/>
            </a:lvl2pPr>
            <a:lvl3pPr lvl="2">
              <a:spcBef>
                <a:spcPts val="1600"/>
              </a:spcBef>
              <a:spcAft>
                <a:spcPts val="0"/>
              </a:spcAft>
              <a:buSzPts val="1400"/>
              <a:buAutoNum type="romanLcPeriod"/>
              <a:defRPr/>
            </a:lvl3pPr>
            <a:lvl4pPr lvl="3">
              <a:spcBef>
                <a:spcPts val="1600"/>
              </a:spcBef>
              <a:spcAft>
                <a:spcPts val="0"/>
              </a:spcAft>
              <a:buSzPts val="1400"/>
              <a:buAutoNum type="arabicPeriod"/>
              <a:defRPr/>
            </a:lvl4pPr>
            <a:lvl5pPr lvl="4">
              <a:spcBef>
                <a:spcPts val="1600"/>
              </a:spcBef>
              <a:spcAft>
                <a:spcPts val="0"/>
              </a:spcAft>
              <a:buSzPts val="1400"/>
              <a:buAutoNum type="alphaLcPeriod"/>
              <a:defRPr/>
            </a:lvl5pPr>
            <a:lvl6pPr lvl="5">
              <a:spcBef>
                <a:spcPts val="1600"/>
              </a:spcBef>
              <a:spcAft>
                <a:spcPts val="0"/>
              </a:spcAft>
              <a:buSzPts val="1400"/>
              <a:buAutoNum type="romanLcPeriod"/>
              <a:defRPr/>
            </a:lvl6pPr>
            <a:lvl7pPr lvl="6">
              <a:spcBef>
                <a:spcPts val="1600"/>
              </a:spcBef>
              <a:spcAft>
                <a:spcPts val="0"/>
              </a:spcAft>
              <a:buSzPts val="1400"/>
              <a:buAutoNum type="arabicPeriod"/>
              <a:defRPr/>
            </a:lvl7pPr>
            <a:lvl8pPr lvl="7">
              <a:spcBef>
                <a:spcPts val="1600"/>
              </a:spcBef>
              <a:spcAft>
                <a:spcPts val="0"/>
              </a:spcAft>
              <a:buSzPts val="1400"/>
              <a:buAutoNum type="alphaLcPeriod"/>
              <a:defRPr/>
            </a:lvl8pPr>
            <a:lvl9pPr lvl="8">
              <a:spcBef>
                <a:spcPts val="1600"/>
              </a:spcBef>
              <a:spcAft>
                <a:spcPts val="1600"/>
              </a:spcAft>
              <a:buSzPts val="1400"/>
              <a:buAutoNum type="romanLcPeriod"/>
              <a:defRPr/>
            </a:lvl9pPr>
          </a:lstStyle>
          <a:p/>
        </p:txBody>
      </p:sp>
      <p:sp>
        <p:nvSpPr>
          <p:cNvPr id="29" name="Google Shape;29;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1">
    <p:spTree>
      <p:nvGrpSpPr>
        <p:cNvPr id="285" name="Shape 285"/>
        <p:cNvGrpSpPr/>
        <p:nvPr/>
      </p:nvGrpSpPr>
      <p:grpSpPr>
        <a:xfrm>
          <a:off x="0" y="0"/>
          <a:ext cx="0" cy="0"/>
          <a:chOff x="0" y="0"/>
          <a:chExt cx="0" cy="0"/>
        </a:xfrm>
      </p:grpSpPr>
      <p:sp>
        <p:nvSpPr>
          <p:cNvPr id="286" name="Google Shape;286;p31"/>
          <p:cNvSpPr txBox="1"/>
          <p:nvPr>
            <p:ph type="title"/>
          </p:nvPr>
        </p:nvSpPr>
        <p:spPr>
          <a:xfrm>
            <a:off x="1512625" y="1867525"/>
            <a:ext cx="2670000" cy="611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7" name="Google Shape;287;p31"/>
          <p:cNvSpPr txBox="1"/>
          <p:nvPr>
            <p:ph idx="1" type="subTitle"/>
          </p:nvPr>
        </p:nvSpPr>
        <p:spPr>
          <a:xfrm>
            <a:off x="1512625" y="2415924"/>
            <a:ext cx="2670000" cy="114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288" name="Google Shape;288;p31"/>
          <p:cNvPicPr preferRelativeResize="0"/>
          <p:nvPr/>
        </p:nvPicPr>
        <p:blipFill rotWithShape="1">
          <a:blip r:embed="rId2">
            <a:alphaModFix/>
          </a:blip>
          <a:srcRect b="0" l="15331" r="69468" t="0"/>
          <a:stretch/>
        </p:blipFill>
        <p:spPr>
          <a:xfrm rot="10800000">
            <a:off x="8016950" y="-56000"/>
            <a:ext cx="1198500" cy="5255400"/>
          </a:xfrm>
          <a:prstGeom prst="rect">
            <a:avLst/>
          </a:prstGeom>
          <a:noFill/>
          <a:ln>
            <a:noFill/>
          </a:ln>
        </p:spPr>
      </p:pic>
      <p:sp>
        <p:nvSpPr>
          <p:cNvPr id="289" name="Google Shape;289;p31"/>
          <p:cNvSpPr/>
          <p:nvPr/>
        </p:nvSpPr>
        <p:spPr>
          <a:xfrm rot="10800000">
            <a:off x="8016950" y="-48250"/>
            <a:ext cx="1186800" cy="52398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291" name="Shape 291"/>
        <p:cNvGrpSpPr/>
        <p:nvPr/>
      </p:nvGrpSpPr>
      <p:grpSpPr>
        <a:xfrm>
          <a:off x="0" y="0"/>
          <a:ext cx="0" cy="0"/>
          <a:chOff x="0" y="0"/>
          <a:chExt cx="0" cy="0"/>
        </a:xfrm>
      </p:grpSpPr>
      <p:sp>
        <p:nvSpPr>
          <p:cNvPr id="292" name="Google Shape;292;p32"/>
          <p:cNvSpPr txBox="1"/>
          <p:nvPr>
            <p:ph idx="1" type="subTitle"/>
          </p:nvPr>
        </p:nvSpPr>
        <p:spPr>
          <a:xfrm>
            <a:off x="4308133" y="2460400"/>
            <a:ext cx="3320700" cy="135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3" name="Google Shape;293;p32"/>
          <p:cNvSpPr txBox="1"/>
          <p:nvPr>
            <p:ph type="title"/>
          </p:nvPr>
        </p:nvSpPr>
        <p:spPr>
          <a:xfrm>
            <a:off x="4308133" y="1735300"/>
            <a:ext cx="332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94" name="Google Shape;294;p32"/>
          <p:cNvPicPr preferRelativeResize="0"/>
          <p:nvPr/>
        </p:nvPicPr>
        <p:blipFill rotWithShape="1">
          <a:blip r:embed="rId2">
            <a:alphaModFix/>
          </a:blip>
          <a:srcRect b="0" l="38007" r="26823" t="0"/>
          <a:stretch/>
        </p:blipFill>
        <p:spPr>
          <a:xfrm>
            <a:off x="-223500" y="-158975"/>
            <a:ext cx="2880900" cy="5459700"/>
          </a:xfrm>
          <a:prstGeom prst="rect">
            <a:avLst/>
          </a:prstGeom>
          <a:noFill/>
          <a:ln>
            <a:noFill/>
          </a:ln>
        </p:spPr>
      </p:pic>
      <p:sp>
        <p:nvSpPr>
          <p:cNvPr id="295" name="Google Shape;295;p32"/>
          <p:cNvSpPr/>
          <p:nvPr/>
        </p:nvSpPr>
        <p:spPr>
          <a:xfrm>
            <a:off x="-223500" y="-48150"/>
            <a:ext cx="2880900" cy="52398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TITLE_AND_TWO_COLUMNS_3_1">
    <p:spTree>
      <p:nvGrpSpPr>
        <p:cNvPr id="297" name="Shape 297"/>
        <p:cNvGrpSpPr/>
        <p:nvPr/>
      </p:nvGrpSpPr>
      <p:grpSpPr>
        <a:xfrm>
          <a:off x="0" y="0"/>
          <a:ext cx="0" cy="0"/>
          <a:chOff x="0" y="0"/>
          <a:chExt cx="0" cy="0"/>
        </a:xfrm>
      </p:grpSpPr>
      <p:pic>
        <p:nvPicPr>
          <p:cNvPr id="298" name="Google Shape;298;p33"/>
          <p:cNvPicPr preferRelativeResize="0"/>
          <p:nvPr/>
        </p:nvPicPr>
        <p:blipFill rotWithShape="1">
          <a:blip r:embed="rId2">
            <a:alphaModFix/>
          </a:blip>
          <a:srcRect b="0" l="8324" r="50787" t="0"/>
          <a:stretch/>
        </p:blipFill>
        <p:spPr>
          <a:xfrm flipH="1" rot="10800000">
            <a:off x="6001300" y="-56000"/>
            <a:ext cx="3224100" cy="5255400"/>
          </a:xfrm>
          <a:prstGeom prst="rect">
            <a:avLst/>
          </a:prstGeom>
          <a:noFill/>
          <a:ln>
            <a:noFill/>
          </a:ln>
        </p:spPr>
      </p:pic>
      <p:sp>
        <p:nvSpPr>
          <p:cNvPr id="299" name="Google Shape;299;p33"/>
          <p:cNvSpPr/>
          <p:nvPr/>
        </p:nvSpPr>
        <p:spPr>
          <a:xfrm flipH="1">
            <a:off x="6001300" y="-48150"/>
            <a:ext cx="3224100" cy="52398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3"/>
          <p:cNvSpPr txBox="1"/>
          <p:nvPr>
            <p:ph idx="1" type="subTitle"/>
          </p:nvPr>
        </p:nvSpPr>
        <p:spPr>
          <a:xfrm>
            <a:off x="713225" y="1434650"/>
            <a:ext cx="3858900" cy="279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100"/>
              <a:buChar char="●"/>
              <a:defRPr sz="12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301" name="Google Shape;301;p33"/>
          <p:cNvSpPr txBox="1"/>
          <p:nvPr>
            <p:ph type="title"/>
          </p:nvPr>
        </p:nvSpPr>
        <p:spPr>
          <a:xfrm>
            <a:off x="697802" y="539250"/>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2" name="Google Shape;302;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6">
    <p:spTree>
      <p:nvGrpSpPr>
        <p:cNvPr id="303" name="Shape 303"/>
        <p:cNvGrpSpPr/>
        <p:nvPr/>
      </p:nvGrpSpPr>
      <p:grpSpPr>
        <a:xfrm>
          <a:off x="0" y="0"/>
          <a:ext cx="0" cy="0"/>
          <a:chOff x="0" y="0"/>
          <a:chExt cx="0" cy="0"/>
        </a:xfrm>
      </p:grpSpPr>
      <p:sp>
        <p:nvSpPr>
          <p:cNvPr id="304" name="Google Shape;304;p34"/>
          <p:cNvSpPr txBox="1"/>
          <p:nvPr>
            <p:ph idx="1" type="subTitle"/>
          </p:nvPr>
        </p:nvSpPr>
        <p:spPr>
          <a:xfrm>
            <a:off x="955358" y="1806400"/>
            <a:ext cx="3858900" cy="205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100"/>
              <a:buChar char="●"/>
              <a:defRPr sz="12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pic>
        <p:nvPicPr>
          <p:cNvPr id="305" name="Google Shape;305;p34"/>
          <p:cNvPicPr preferRelativeResize="0"/>
          <p:nvPr/>
        </p:nvPicPr>
        <p:blipFill rotWithShape="1">
          <a:blip r:embed="rId2">
            <a:alphaModFix/>
          </a:blip>
          <a:srcRect b="0" l="37273" r="21838" t="0"/>
          <a:stretch/>
        </p:blipFill>
        <p:spPr>
          <a:xfrm flipH="1" rot="10800000">
            <a:off x="6001300" y="-56000"/>
            <a:ext cx="3224100" cy="5255400"/>
          </a:xfrm>
          <a:prstGeom prst="rect">
            <a:avLst/>
          </a:prstGeom>
          <a:noFill/>
          <a:ln>
            <a:noFill/>
          </a:ln>
        </p:spPr>
      </p:pic>
      <p:sp>
        <p:nvSpPr>
          <p:cNvPr id="306" name="Google Shape;306;p34"/>
          <p:cNvSpPr/>
          <p:nvPr/>
        </p:nvSpPr>
        <p:spPr>
          <a:xfrm flipH="1">
            <a:off x="6001300" y="-48150"/>
            <a:ext cx="3224100" cy="52398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4"/>
          <p:cNvSpPr txBox="1"/>
          <p:nvPr>
            <p:ph type="title"/>
          </p:nvPr>
        </p:nvSpPr>
        <p:spPr>
          <a:xfrm>
            <a:off x="697802" y="539250"/>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8" name="Google Shape;30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5">
    <p:spTree>
      <p:nvGrpSpPr>
        <p:cNvPr id="309" name="Shape 309"/>
        <p:cNvGrpSpPr/>
        <p:nvPr/>
      </p:nvGrpSpPr>
      <p:grpSpPr>
        <a:xfrm>
          <a:off x="0" y="0"/>
          <a:ext cx="0" cy="0"/>
          <a:chOff x="0" y="0"/>
          <a:chExt cx="0" cy="0"/>
        </a:xfrm>
      </p:grpSpPr>
      <p:sp>
        <p:nvSpPr>
          <p:cNvPr id="310" name="Google Shape;310;p35"/>
          <p:cNvSpPr txBox="1"/>
          <p:nvPr>
            <p:ph idx="1" type="subTitle"/>
          </p:nvPr>
        </p:nvSpPr>
        <p:spPr>
          <a:xfrm>
            <a:off x="713225" y="1434650"/>
            <a:ext cx="3858900" cy="279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100"/>
              <a:buChar char="●"/>
              <a:defRPr sz="12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pic>
        <p:nvPicPr>
          <p:cNvPr id="311" name="Google Shape;311;p35"/>
          <p:cNvPicPr preferRelativeResize="0"/>
          <p:nvPr/>
        </p:nvPicPr>
        <p:blipFill rotWithShape="1">
          <a:blip r:embed="rId2">
            <a:alphaModFix/>
          </a:blip>
          <a:srcRect b="0" l="-359" r="59471" t="0"/>
          <a:stretch/>
        </p:blipFill>
        <p:spPr>
          <a:xfrm flipH="1" rot="10800000">
            <a:off x="6001300" y="-56000"/>
            <a:ext cx="3224100" cy="5255400"/>
          </a:xfrm>
          <a:prstGeom prst="rect">
            <a:avLst/>
          </a:prstGeom>
          <a:noFill/>
          <a:ln>
            <a:noFill/>
          </a:ln>
        </p:spPr>
      </p:pic>
      <p:sp>
        <p:nvSpPr>
          <p:cNvPr id="312" name="Google Shape;312;p35"/>
          <p:cNvSpPr/>
          <p:nvPr/>
        </p:nvSpPr>
        <p:spPr>
          <a:xfrm flipH="1">
            <a:off x="6019225" y="-48150"/>
            <a:ext cx="3224100" cy="52398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txBox="1"/>
          <p:nvPr>
            <p:ph type="title"/>
          </p:nvPr>
        </p:nvSpPr>
        <p:spPr>
          <a:xfrm>
            <a:off x="697800" y="539250"/>
            <a:ext cx="530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4" name="Google Shape;314;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315" name="Shape 315"/>
        <p:cNvGrpSpPr/>
        <p:nvPr/>
      </p:nvGrpSpPr>
      <p:grpSpPr>
        <a:xfrm>
          <a:off x="0" y="0"/>
          <a:ext cx="0" cy="0"/>
          <a:chOff x="0" y="0"/>
          <a:chExt cx="0" cy="0"/>
        </a:xfrm>
      </p:grpSpPr>
      <p:sp>
        <p:nvSpPr>
          <p:cNvPr id="316" name="Google Shape;316;p36"/>
          <p:cNvSpPr txBox="1"/>
          <p:nvPr>
            <p:ph type="title"/>
          </p:nvPr>
        </p:nvSpPr>
        <p:spPr>
          <a:xfrm>
            <a:off x="697802" y="539250"/>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7" name="Google Shape;317;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
    <p:spTree>
      <p:nvGrpSpPr>
        <p:cNvPr id="318" name="Shape 318"/>
        <p:cNvGrpSpPr/>
        <p:nvPr/>
      </p:nvGrpSpPr>
      <p:grpSpPr>
        <a:xfrm>
          <a:off x="0" y="0"/>
          <a:ext cx="0" cy="0"/>
          <a:chOff x="0" y="0"/>
          <a:chExt cx="0" cy="0"/>
        </a:xfrm>
      </p:grpSpPr>
      <p:sp>
        <p:nvSpPr>
          <p:cNvPr id="319" name="Google Shape;319;p37"/>
          <p:cNvSpPr/>
          <p:nvPr/>
        </p:nvSpPr>
        <p:spPr>
          <a:xfrm rot="10800000">
            <a:off x="-113200" y="4425597"/>
            <a:ext cx="9403500" cy="781800"/>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7"/>
          <p:cNvSpPr/>
          <p:nvPr/>
        </p:nvSpPr>
        <p:spPr>
          <a:xfrm rot="-5400000">
            <a:off x="4147375" y="148474"/>
            <a:ext cx="865800" cy="94203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7"/>
          <p:cNvSpPr txBox="1"/>
          <p:nvPr>
            <p:ph type="title"/>
          </p:nvPr>
        </p:nvSpPr>
        <p:spPr>
          <a:xfrm>
            <a:off x="697802" y="539250"/>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2" name="Google Shape;322;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
    <p:spTree>
      <p:nvGrpSpPr>
        <p:cNvPr id="323" name="Shape 323"/>
        <p:cNvGrpSpPr/>
        <p:nvPr/>
      </p:nvGrpSpPr>
      <p:grpSpPr>
        <a:xfrm>
          <a:off x="0" y="0"/>
          <a:ext cx="0" cy="0"/>
          <a:chOff x="0" y="0"/>
          <a:chExt cx="0" cy="0"/>
        </a:xfrm>
      </p:grpSpPr>
      <p:sp>
        <p:nvSpPr>
          <p:cNvPr id="324" name="Google Shape;324;p38"/>
          <p:cNvSpPr/>
          <p:nvPr/>
        </p:nvSpPr>
        <p:spPr>
          <a:xfrm rot="5400000">
            <a:off x="6197992" y="2250477"/>
            <a:ext cx="5434200" cy="621300"/>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8"/>
          <p:cNvSpPr/>
          <p:nvPr/>
        </p:nvSpPr>
        <p:spPr>
          <a:xfrm rot="10800000">
            <a:off x="8604400" y="-156100"/>
            <a:ext cx="688200" cy="54441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8"/>
          <p:cNvSpPr txBox="1"/>
          <p:nvPr>
            <p:ph type="title"/>
          </p:nvPr>
        </p:nvSpPr>
        <p:spPr>
          <a:xfrm>
            <a:off x="697802" y="539250"/>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7" name="Google Shape;327;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4">
    <p:spTree>
      <p:nvGrpSpPr>
        <p:cNvPr id="328" name="Shape 328"/>
        <p:cNvGrpSpPr/>
        <p:nvPr/>
      </p:nvGrpSpPr>
      <p:grpSpPr>
        <a:xfrm>
          <a:off x="0" y="0"/>
          <a:ext cx="0" cy="0"/>
          <a:chOff x="0" y="0"/>
          <a:chExt cx="0" cy="0"/>
        </a:xfrm>
      </p:grpSpPr>
      <p:pic>
        <p:nvPicPr>
          <p:cNvPr id="329" name="Google Shape;329;p39"/>
          <p:cNvPicPr preferRelativeResize="0"/>
          <p:nvPr/>
        </p:nvPicPr>
        <p:blipFill rotWithShape="1">
          <a:blip r:embed="rId2">
            <a:alphaModFix/>
          </a:blip>
          <a:srcRect b="0" l="18751" r="67310" t="0"/>
          <a:stretch/>
        </p:blipFill>
        <p:spPr>
          <a:xfrm>
            <a:off x="8317600" y="-136475"/>
            <a:ext cx="1137000" cy="5437200"/>
          </a:xfrm>
          <a:prstGeom prst="rect">
            <a:avLst/>
          </a:prstGeom>
          <a:noFill/>
          <a:ln>
            <a:noFill/>
          </a:ln>
        </p:spPr>
      </p:pic>
      <p:sp>
        <p:nvSpPr>
          <p:cNvPr id="330" name="Google Shape;330;p39"/>
          <p:cNvSpPr/>
          <p:nvPr/>
        </p:nvSpPr>
        <p:spPr>
          <a:xfrm flipH="1">
            <a:off x="8307100" y="-48150"/>
            <a:ext cx="1158000" cy="52398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9"/>
          <p:cNvSpPr txBox="1"/>
          <p:nvPr>
            <p:ph type="title"/>
          </p:nvPr>
        </p:nvSpPr>
        <p:spPr>
          <a:xfrm>
            <a:off x="697802" y="539250"/>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2" name="Google Shape;332;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
    <p:spTree>
      <p:nvGrpSpPr>
        <p:cNvPr id="333" name="Shape 333"/>
        <p:cNvGrpSpPr/>
        <p:nvPr/>
      </p:nvGrpSpPr>
      <p:grpSpPr>
        <a:xfrm>
          <a:off x="0" y="0"/>
          <a:ext cx="0" cy="0"/>
          <a:chOff x="0" y="0"/>
          <a:chExt cx="0" cy="0"/>
        </a:xfrm>
      </p:grpSpPr>
      <p:pic>
        <p:nvPicPr>
          <p:cNvPr id="334" name="Google Shape;334;p40"/>
          <p:cNvPicPr preferRelativeResize="0"/>
          <p:nvPr/>
        </p:nvPicPr>
        <p:blipFill rotWithShape="1">
          <a:blip r:embed="rId2">
            <a:alphaModFix/>
          </a:blip>
          <a:srcRect b="58765" l="0" r="0" t="27622"/>
          <a:stretch/>
        </p:blipFill>
        <p:spPr>
          <a:xfrm>
            <a:off x="-88575" y="4434925"/>
            <a:ext cx="9543300" cy="865800"/>
          </a:xfrm>
          <a:prstGeom prst="rect">
            <a:avLst/>
          </a:prstGeom>
          <a:noFill/>
          <a:ln>
            <a:noFill/>
          </a:ln>
        </p:spPr>
      </p:pic>
      <p:sp>
        <p:nvSpPr>
          <p:cNvPr id="335" name="Google Shape;335;p40"/>
          <p:cNvSpPr/>
          <p:nvPr/>
        </p:nvSpPr>
        <p:spPr>
          <a:xfrm rot="-5400000">
            <a:off x="4147775" y="240925"/>
            <a:ext cx="857700" cy="92457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0"/>
          <p:cNvSpPr txBox="1"/>
          <p:nvPr>
            <p:ph type="title"/>
          </p:nvPr>
        </p:nvSpPr>
        <p:spPr>
          <a:xfrm>
            <a:off x="697802" y="539250"/>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7" name="Google Shape;337;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idx="1" type="subTitle"/>
          </p:nvPr>
        </p:nvSpPr>
        <p:spPr>
          <a:xfrm>
            <a:off x="973249" y="2462406"/>
            <a:ext cx="3308700" cy="129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2"/>
              </a:buClr>
              <a:buSzPts val="1400"/>
              <a:buChar char="●"/>
              <a:defRPr sz="1200"/>
            </a:lvl1pPr>
            <a:lvl2pPr lvl="1">
              <a:spcBef>
                <a:spcPts val="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p:txBody>
      </p:sp>
      <p:sp>
        <p:nvSpPr>
          <p:cNvPr id="32" name="Google Shape;32;p5"/>
          <p:cNvSpPr txBox="1"/>
          <p:nvPr>
            <p:ph idx="2" type="subTitle"/>
          </p:nvPr>
        </p:nvSpPr>
        <p:spPr>
          <a:xfrm>
            <a:off x="5063975" y="2462404"/>
            <a:ext cx="3308700" cy="129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100"/>
              <a:buChar char="●"/>
              <a:defRPr sz="1200"/>
            </a:lvl1pPr>
            <a:lvl2pPr lvl="1" rtl="0">
              <a:spcBef>
                <a:spcPts val="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33" name="Google Shape;33;p5"/>
          <p:cNvSpPr txBox="1"/>
          <p:nvPr>
            <p:ph idx="3" type="subTitle"/>
          </p:nvPr>
        </p:nvSpPr>
        <p:spPr>
          <a:xfrm>
            <a:off x="973249" y="1791175"/>
            <a:ext cx="3308700" cy="513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2400"/>
              <a:buFont typeface="Staatliches"/>
              <a:buNone/>
              <a:defRPr b="1" sz="1800">
                <a:latin typeface="Oxygen"/>
                <a:ea typeface="Oxygen"/>
                <a:cs typeface="Oxygen"/>
                <a:sym typeface="Oxygen"/>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4" name="Google Shape;34;p5"/>
          <p:cNvSpPr txBox="1"/>
          <p:nvPr>
            <p:ph idx="4" type="subTitle"/>
          </p:nvPr>
        </p:nvSpPr>
        <p:spPr>
          <a:xfrm>
            <a:off x="5063975" y="1791175"/>
            <a:ext cx="3308700" cy="51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2400"/>
              <a:buFont typeface="Staatliches"/>
              <a:buNone/>
              <a:defRPr b="1" sz="1800">
                <a:latin typeface="Oxygen"/>
                <a:ea typeface="Oxygen"/>
                <a:cs typeface="Oxygen"/>
                <a:sym typeface="Oxygen"/>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pic>
        <p:nvPicPr>
          <p:cNvPr id="35" name="Google Shape;35;p5"/>
          <p:cNvPicPr preferRelativeResize="0"/>
          <p:nvPr/>
        </p:nvPicPr>
        <p:blipFill rotWithShape="1">
          <a:blip r:embed="rId2">
            <a:alphaModFix/>
          </a:blip>
          <a:srcRect b="0" l="75101" r="8873" t="0"/>
          <a:stretch/>
        </p:blipFill>
        <p:spPr>
          <a:xfrm rot="-5400000">
            <a:off x="3434288" y="890802"/>
            <a:ext cx="2238000" cy="9307800"/>
          </a:xfrm>
          <a:prstGeom prst="rect">
            <a:avLst/>
          </a:prstGeom>
          <a:noFill/>
          <a:ln>
            <a:noFill/>
          </a:ln>
        </p:spPr>
      </p:pic>
      <p:sp>
        <p:nvSpPr>
          <p:cNvPr id="36" name="Google Shape;36;p5"/>
          <p:cNvSpPr/>
          <p:nvPr/>
        </p:nvSpPr>
        <p:spPr>
          <a:xfrm rot="-5400000">
            <a:off x="3460463" y="895002"/>
            <a:ext cx="2232300" cy="92937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txBox="1"/>
          <p:nvPr>
            <p:ph type="title"/>
          </p:nvPr>
        </p:nvSpPr>
        <p:spPr>
          <a:xfrm>
            <a:off x="682379" y="539250"/>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spTree>
      <p:nvGrpSpPr>
        <p:cNvPr id="338" name="Shape 338"/>
        <p:cNvGrpSpPr/>
        <p:nvPr/>
      </p:nvGrpSpPr>
      <p:grpSpPr>
        <a:xfrm>
          <a:off x="0" y="0"/>
          <a:ext cx="0" cy="0"/>
          <a:chOff x="0" y="0"/>
          <a:chExt cx="0" cy="0"/>
        </a:xfrm>
      </p:grpSpPr>
      <p:pic>
        <p:nvPicPr>
          <p:cNvPr id="339" name="Google Shape;339;p41"/>
          <p:cNvPicPr preferRelativeResize="0"/>
          <p:nvPr/>
        </p:nvPicPr>
        <p:blipFill rotWithShape="1">
          <a:blip r:embed="rId2">
            <a:alphaModFix/>
          </a:blip>
          <a:srcRect b="71462" l="0" r="0" t="14925"/>
          <a:stretch/>
        </p:blipFill>
        <p:spPr>
          <a:xfrm>
            <a:off x="-88575" y="3993175"/>
            <a:ext cx="9543300" cy="1307700"/>
          </a:xfrm>
          <a:prstGeom prst="rect">
            <a:avLst/>
          </a:prstGeom>
          <a:noFill/>
          <a:ln>
            <a:noFill/>
          </a:ln>
        </p:spPr>
      </p:pic>
      <p:sp>
        <p:nvSpPr>
          <p:cNvPr id="340" name="Google Shape;340;p41"/>
          <p:cNvSpPr/>
          <p:nvPr/>
        </p:nvSpPr>
        <p:spPr>
          <a:xfrm rot="-5400000">
            <a:off x="3924300" y="18025"/>
            <a:ext cx="1295400" cy="92457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_1">
    <p:spTree>
      <p:nvGrpSpPr>
        <p:cNvPr id="342" name="Shape 342"/>
        <p:cNvGrpSpPr/>
        <p:nvPr/>
      </p:nvGrpSpPr>
      <p:grpSpPr>
        <a:xfrm>
          <a:off x="0" y="0"/>
          <a:ext cx="0" cy="0"/>
          <a:chOff x="0" y="0"/>
          <a:chExt cx="0" cy="0"/>
        </a:xfrm>
      </p:grpSpPr>
      <p:pic>
        <p:nvPicPr>
          <p:cNvPr id="343" name="Google Shape;343;p42"/>
          <p:cNvPicPr preferRelativeResize="0"/>
          <p:nvPr/>
        </p:nvPicPr>
        <p:blipFill rotWithShape="1">
          <a:blip r:embed="rId2">
            <a:alphaModFix/>
          </a:blip>
          <a:srcRect b="0" l="4744" r="81317" t="0"/>
          <a:stretch/>
        </p:blipFill>
        <p:spPr>
          <a:xfrm>
            <a:off x="8307100" y="-136475"/>
            <a:ext cx="1137000" cy="5437200"/>
          </a:xfrm>
          <a:prstGeom prst="rect">
            <a:avLst/>
          </a:prstGeom>
          <a:noFill/>
          <a:ln>
            <a:noFill/>
          </a:ln>
        </p:spPr>
      </p:pic>
      <p:sp>
        <p:nvSpPr>
          <p:cNvPr id="344" name="Google Shape;344;p42"/>
          <p:cNvSpPr/>
          <p:nvPr/>
        </p:nvSpPr>
        <p:spPr>
          <a:xfrm flipH="1">
            <a:off x="8307100" y="-48150"/>
            <a:ext cx="1158000" cy="52398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0" name="Shape 350"/>
        <p:cNvGrpSpPr/>
        <p:nvPr/>
      </p:nvGrpSpPr>
      <p:grpSpPr>
        <a:xfrm>
          <a:off x="0" y="0"/>
          <a:ext cx="0" cy="0"/>
          <a:chOff x="0" y="0"/>
          <a:chExt cx="0" cy="0"/>
        </a:xfrm>
      </p:grpSpPr>
      <p:sp>
        <p:nvSpPr>
          <p:cNvPr id="351" name="Google Shape;351;p44"/>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4"/>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 name="Google Shape;353;p44"/>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354" name="Google Shape;354;p44"/>
          <p:cNvSpPr txBox="1"/>
          <p:nvPr>
            <p:ph type="ctrTitle"/>
          </p:nvPr>
        </p:nvSpPr>
        <p:spPr>
          <a:xfrm>
            <a:off x="630600" y="136800"/>
            <a:ext cx="7893000" cy="1853700"/>
          </a:xfrm>
          <a:prstGeom prst="rect">
            <a:avLst/>
          </a:prstGeom>
        </p:spPr>
        <p:txBody>
          <a:bodyPr anchorCtr="0" anchor="b" bIns="91425" lIns="91425" spcFirstLastPara="1" rIns="91425" wrap="square" tIns="91425">
            <a:noAutofit/>
          </a:bodyPr>
          <a:lstStyle>
            <a:lvl1pPr lvl="0" rtl="0">
              <a:spcBef>
                <a:spcPts val="1000"/>
              </a:spcBef>
              <a:spcAft>
                <a:spcPts val="0"/>
              </a:spcAft>
              <a:buSzPts val="4800"/>
              <a:buNone/>
              <a:defRPr sz="4800"/>
            </a:lvl1pPr>
            <a:lvl2pPr lvl="1" rtl="0">
              <a:spcBef>
                <a:spcPts val="1000"/>
              </a:spcBef>
              <a:spcAft>
                <a:spcPts val="0"/>
              </a:spcAft>
              <a:buSzPts val="4800"/>
              <a:buNone/>
              <a:defRPr sz="4800"/>
            </a:lvl2pPr>
            <a:lvl3pPr lvl="2" rtl="0">
              <a:spcBef>
                <a:spcPts val="1000"/>
              </a:spcBef>
              <a:spcAft>
                <a:spcPts val="0"/>
              </a:spcAft>
              <a:buSzPts val="4800"/>
              <a:buNone/>
              <a:defRPr sz="4800"/>
            </a:lvl3pPr>
            <a:lvl4pPr lvl="3" rtl="0">
              <a:spcBef>
                <a:spcPts val="1000"/>
              </a:spcBef>
              <a:spcAft>
                <a:spcPts val="0"/>
              </a:spcAft>
              <a:buSzPts val="4800"/>
              <a:buNone/>
              <a:defRPr sz="4800"/>
            </a:lvl4pPr>
            <a:lvl5pPr lvl="4" rtl="0">
              <a:spcBef>
                <a:spcPts val="1000"/>
              </a:spcBef>
              <a:spcAft>
                <a:spcPts val="0"/>
              </a:spcAft>
              <a:buSzPts val="4800"/>
              <a:buNone/>
              <a:defRPr sz="4800"/>
            </a:lvl5pPr>
            <a:lvl6pPr lvl="5" rtl="0">
              <a:spcBef>
                <a:spcPts val="1000"/>
              </a:spcBef>
              <a:spcAft>
                <a:spcPts val="0"/>
              </a:spcAft>
              <a:buSzPts val="4800"/>
              <a:buNone/>
              <a:defRPr sz="4800"/>
            </a:lvl6pPr>
            <a:lvl7pPr lvl="6" rtl="0">
              <a:spcBef>
                <a:spcPts val="1000"/>
              </a:spcBef>
              <a:spcAft>
                <a:spcPts val="0"/>
              </a:spcAft>
              <a:buSzPts val="4800"/>
              <a:buNone/>
              <a:defRPr sz="4800"/>
            </a:lvl7pPr>
            <a:lvl8pPr lvl="7" rtl="0">
              <a:spcBef>
                <a:spcPts val="1000"/>
              </a:spcBef>
              <a:spcAft>
                <a:spcPts val="0"/>
              </a:spcAft>
              <a:buSzPts val="4800"/>
              <a:buNone/>
              <a:defRPr sz="4800"/>
            </a:lvl8pPr>
            <a:lvl9pPr lvl="8" rtl="0">
              <a:spcBef>
                <a:spcPts val="1000"/>
              </a:spcBef>
              <a:spcAft>
                <a:spcPts val="0"/>
              </a:spcAft>
              <a:buSzPts val="4800"/>
              <a:buNone/>
              <a:defRPr sz="4800"/>
            </a:lvl9pPr>
          </a:lstStyle>
          <a:p/>
        </p:txBody>
      </p:sp>
      <p:sp>
        <p:nvSpPr>
          <p:cNvPr id="355" name="Google Shape;355;p44"/>
          <p:cNvSpPr txBox="1"/>
          <p:nvPr>
            <p:ph idx="1" type="subTitle"/>
          </p:nvPr>
        </p:nvSpPr>
        <p:spPr>
          <a:xfrm>
            <a:off x="630600" y="3228375"/>
            <a:ext cx="7893000" cy="1274100"/>
          </a:xfrm>
          <a:prstGeom prst="rect">
            <a:avLst/>
          </a:prstGeom>
        </p:spPr>
        <p:txBody>
          <a:bodyPr anchorCtr="0" anchor="b" bIns="91425" lIns="91425" spcFirstLastPara="1" rIns="91425" wrap="square" tIns="91425">
            <a:noAutofit/>
          </a:bodyPr>
          <a:lstStyle>
            <a:lvl1pPr lvl="0" rtl="0">
              <a:lnSpc>
                <a:spcPct val="100000"/>
              </a:lnSpc>
              <a:spcBef>
                <a:spcPts val="1000"/>
              </a:spcBef>
              <a:spcAft>
                <a:spcPts val="0"/>
              </a:spcAft>
              <a:buClr>
                <a:schemeClr val="accent6"/>
              </a:buClr>
              <a:buSzPts val="2400"/>
              <a:buNone/>
              <a:defRPr sz="2400">
                <a:solidFill>
                  <a:schemeClr val="accent6"/>
                </a:solidFill>
              </a:defRPr>
            </a:lvl1pPr>
            <a:lvl2pPr lvl="1" rtl="0">
              <a:lnSpc>
                <a:spcPct val="100000"/>
              </a:lnSpc>
              <a:spcBef>
                <a:spcPts val="1000"/>
              </a:spcBef>
              <a:spcAft>
                <a:spcPts val="0"/>
              </a:spcAft>
              <a:buClr>
                <a:schemeClr val="accent6"/>
              </a:buClr>
              <a:buSzPts val="2400"/>
              <a:buNone/>
              <a:defRPr sz="2400">
                <a:solidFill>
                  <a:schemeClr val="accent6"/>
                </a:solidFill>
              </a:defRPr>
            </a:lvl2pPr>
            <a:lvl3pPr lvl="2" rtl="0">
              <a:lnSpc>
                <a:spcPct val="100000"/>
              </a:lnSpc>
              <a:spcBef>
                <a:spcPts val="1000"/>
              </a:spcBef>
              <a:spcAft>
                <a:spcPts val="0"/>
              </a:spcAft>
              <a:buClr>
                <a:schemeClr val="accent6"/>
              </a:buClr>
              <a:buSzPts val="2400"/>
              <a:buNone/>
              <a:defRPr sz="2400">
                <a:solidFill>
                  <a:schemeClr val="accent6"/>
                </a:solidFill>
              </a:defRPr>
            </a:lvl3pPr>
            <a:lvl4pPr lvl="3" rtl="0">
              <a:lnSpc>
                <a:spcPct val="100000"/>
              </a:lnSpc>
              <a:spcBef>
                <a:spcPts val="1000"/>
              </a:spcBef>
              <a:spcAft>
                <a:spcPts val="0"/>
              </a:spcAft>
              <a:buClr>
                <a:schemeClr val="accent6"/>
              </a:buClr>
              <a:buSzPts val="2400"/>
              <a:buNone/>
              <a:defRPr sz="2400">
                <a:solidFill>
                  <a:schemeClr val="accent6"/>
                </a:solidFill>
              </a:defRPr>
            </a:lvl4pPr>
            <a:lvl5pPr lvl="4" rtl="0">
              <a:lnSpc>
                <a:spcPct val="100000"/>
              </a:lnSpc>
              <a:spcBef>
                <a:spcPts val="1000"/>
              </a:spcBef>
              <a:spcAft>
                <a:spcPts val="0"/>
              </a:spcAft>
              <a:buClr>
                <a:schemeClr val="accent6"/>
              </a:buClr>
              <a:buSzPts val="2400"/>
              <a:buNone/>
              <a:defRPr sz="2400">
                <a:solidFill>
                  <a:schemeClr val="accent6"/>
                </a:solidFill>
              </a:defRPr>
            </a:lvl5pPr>
            <a:lvl6pPr lvl="5" rtl="0">
              <a:lnSpc>
                <a:spcPct val="100000"/>
              </a:lnSpc>
              <a:spcBef>
                <a:spcPts val="1000"/>
              </a:spcBef>
              <a:spcAft>
                <a:spcPts val="0"/>
              </a:spcAft>
              <a:buClr>
                <a:schemeClr val="accent6"/>
              </a:buClr>
              <a:buSzPts val="2400"/>
              <a:buNone/>
              <a:defRPr sz="2400">
                <a:solidFill>
                  <a:schemeClr val="accent6"/>
                </a:solidFill>
              </a:defRPr>
            </a:lvl6pPr>
            <a:lvl7pPr lvl="6" rtl="0">
              <a:lnSpc>
                <a:spcPct val="100000"/>
              </a:lnSpc>
              <a:spcBef>
                <a:spcPts val="1000"/>
              </a:spcBef>
              <a:spcAft>
                <a:spcPts val="0"/>
              </a:spcAft>
              <a:buClr>
                <a:schemeClr val="accent6"/>
              </a:buClr>
              <a:buSzPts val="2400"/>
              <a:buNone/>
              <a:defRPr sz="2400">
                <a:solidFill>
                  <a:schemeClr val="accent6"/>
                </a:solidFill>
              </a:defRPr>
            </a:lvl7pPr>
            <a:lvl8pPr lvl="7" rtl="0">
              <a:lnSpc>
                <a:spcPct val="100000"/>
              </a:lnSpc>
              <a:spcBef>
                <a:spcPts val="1000"/>
              </a:spcBef>
              <a:spcAft>
                <a:spcPts val="0"/>
              </a:spcAft>
              <a:buClr>
                <a:schemeClr val="accent6"/>
              </a:buClr>
              <a:buSzPts val="2400"/>
              <a:buNone/>
              <a:defRPr sz="2400">
                <a:solidFill>
                  <a:schemeClr val="accent6"/>
                </a:solidFill>
              </a:defRPr>
            </a:lvl8pPr>
            <a:lvl9pPr lvl="8" rtl="0">
              <a:lnSpc>
                <a:spcPct val="100000"/>
              </a:lnSpc>
              <a:spcBef>
                <a:spcPts val="1000"/>
              </a:spcBef>
              <a:spcAft>
                <a:spcPts val="0"/>
              </a:spcAft>
              <a:buClr>
                <a:schemeClr val="accent6"/>
              </a:buClr>
              <a:buSzPts val="2400"/>
              <a:buNone/>
              <a:defRPr sz="2400">
                <a:solidFill>
                  <a:schemeClr val="accent6"/>
                </a:solidFill>
              </a:defRPr>
            </a:lvl9pPr>
          </a:lstStyle>
          <a:p/>
        </p:txBody>
      </p:sp>
      <p:sp>
        <p:nvSpPr>
          <p:cNvPr id="356" name="Google Shape;356;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7" name="Shape 357"/>
        <p:cNvGrpSpPr/>
        <p:nvPr/>
      </p:nvGrpSpPr>
      <p:grpSpPr>
        <a:xfrm>
          <a:off x="0" y="0"/>
          <a:ext cx="0" cy="0"/>
          <a:chOff x="0" y="0"/>
          <a:chExt cx="0" cy="0"/>
        </a:xfrm>
      </p:grpSpPr>
      <p:sp>
        <p:nvSpPr>
          <p:cNvPr id="358" name="Google Shape;358;p45"/>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5"/>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5"/>
          <p:cNvSpPr txBox="1"/>
          <p:nvPr>
            <p:ph type="title"/>
          </p:nvPr>
        </p:nvSpPr>
        <p:spPr>
          <a:xfrm>
            <a:off x="509550" y="1921350"/>
            <a:ext cx="8124900" cy="130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1" name="Google Shape;361;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2" name="Shape 362"/>
        <p:cNvGrpSpPr/>
        <p:nvPr/>
      </p:nvGrpSpPr>
      <p:grpSpPr>
        <a:xfrm>
          <a:off x="0" y="0"/>
          <a:ext cx="0" cy="0"/>
          <a:chOff x="0" y="0"/>
          <a:chExt cx="0" cy="0"/>
        </a:xfrm>
      </p:grpSpPr>
      <p:sp>
        <p:nvSpPr>
          <p:cNvPr id="363" name="Google Shape;363;p46"/>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46"/>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365" name="Google Shape;365;p46"/>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6" name="Google Shape;366;p46"/>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67" name="Google Shape;367;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8" name="Shape 368"/>
        <p:cNvGrpSpPr/>
        <p:nvPr/>
      </p:nvGrpSpPr>
      <p:grpSpPr>
        <a:xfrm>
          <a:off x="0" y="0"/>
          <a:ext cx="0" cy="0"/>
          <a:chOff x="0" y="0"/>
          <a:chExt cx="0" cy="0"/>
        </a:xfrm>
      </p:grpSpPr>
      <p:cxnSp>
        <p:nvCxnSpPr>
          <p:cNvPr id="369" name="Google Shape;369;p47"/>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370" name="Google Shape;370;p47"/>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71" name="Google Shape;371;p47"/>
          <p:cNvSpPr txBox="1"/>
          <p:nvPr>
            <p:ph idx="1" type="body"/>
          </p:nvPr>
        </p:nvSpPr>
        <p:spPr>
          <a:xfrm>
            <a:off x="311700" y="1417950"/>
            <a:ext cx="3999900" cy="315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72" name="Google Shape;372;p47"/>
          <p:cNvSpPr txBox="1"/>
          <p:nvPr>
            <p:ph idx="2" type="body"/>
          </p:nvPr>
        </p:nvSpPr>
        <p:spPr>
          <a:xfrm>
            <a:off x="4832400" y="1417950"/>
            <a:ext cx="3999900" cy="315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73" name="Google Shape;373;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4" name="Shape 374"/>
        <p:cNvGrpSpPr/>
        <p:nvPr/>
      </p:nvGrpSpPr>
      <p:grpSpPr>
        <a:xfrm>
          <a:off x="0" y="0"/>
          <a:ext cx="0" cy="0"/>
          <a:chOff x="0" y="0"/>
          <a:chExt cx="0" cy="0"/>
        </a:xfrm>
      </p:grpSpPr>
      <p:sp>
        <p:nvSpPr>
          <p:cNvPr id="375" name="Google Shape;375;p48"/>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76" name="Google Shape;376;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7" name="Shape 377"/>
        <p:cNvGrpSpPr/>
        <p:nvPr/>
      </p:nvGrpSpPr>
      <p:grpSpPr>
        <a:xfrm>
          <a:off x="0" y="0"/>
          <a:ext cx="0" cy="0"/>
          <a:chOff x="0" y="0"/>
          <a:chExt cx="0" cy="0"/>
        </a:xfrm>
      </p:grpSpPr>
      <p:cxnSp>
        <p:nvCxnSpPr>
          <p:cNvPr id="378" name="Google Shape;378;p49"/>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79" name="Google Shape;379;p4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80" name="Google Shape;380;p49"/>
          <p:cNvSpPr txBox="1"/>
          <p:nvPr>
            <p:ph idx="1" type="body"/>
          </p:nvPr>
        </p:nvSpPr>
        <p:spPr>
          <a:xfrm>
            <a:off x="311700" y="1640350"/>
            <a:ext cx="2808000" cy="292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81" name="Google Shape;381;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2" name="Shape 382"/>
        <p:cNvGrpSpPr/>
        <p:nvPr/>
      </p:nvGrpSpPr>
      <p:grpSpPr>
        <a:xfrm>
          <a:off x="0" y="0"/>
          <a:ext cx="0" cy="0"/>
          <a:chOff x="0" y="0"/>
          <a:chExt cx="0" cy="0"/>
        </a:xfrm>
      </p:grpSpPr>
      <p:sp>
        <p:nvSpPr>
          <p:cNvPr id="383" name="Google Shape;383;p50"/>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0"/>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0"/>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386" name="Google Shape;386;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7" name="Shape 387"/>
        <p:cNvGrpSpPr/>
        <p:nvPr/>
      </p:nvGrpSpPr>
      <p:grpSpPr>
        <a:xfrm>
          <a:off x="0" y="0"/>
          <a:ext cx="0" cy="0"/>
          <a:chOff x="0" y="0"/>
          <a:chExt cx="0" cy="0"/>
        </a:xfrm>
      </p:grpSpPr>
      <p:sp>
        <p:nvSpPr>
          <p:cNvPr id="388" name="Google Shape;388;p51"/>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 name="Google Shape;389;p5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0" name="Google Shape;390;p51"/>
          <p:cNvSpPr txBox="1"/>
          <p:nvPr>
            <p:ph type="title"/>
          </p:nvPr>
        </p:nvSpPr>
        <p:spPr>
          <a:xfrm>
            <a:off x="265500" y="1084625"/>
            <a:ext cx="4045200" cy="1707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91" name="Google Shape;391;p51"/>
          <p:cNvSpPr txBox="1"/>
          <p:nvPr>
            <p:ph idx="1" type="subTitle"/>
          </p:nvPr>
        </p:nvSpPr>
        <p:spPr>
          <a:xfrm>
            <a:off x="265500" y="2845200"/>
            <a:ext cx="4045200" cy="142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2100"/>
              <a:buNone/>
              <a:defRPr sz="2100">
                <a:solidFill>
                  <a:schemeClr val="accent6"/>
                </a:solidFill>
              </a:defRPr>
            </a:lvl1pPr>
            <a:lvl2pPr lvl="1" rtl="0" algn="ctr">
              <a:lnSpc>
                <a:spcPct val="100000"/>
              </a:lnSpc>
              <a:spcBef>
                <a:spcPts val="0"/>
              </a:spcBef>
              <a:spcAft>
                <a:spcPts val="0"/>
              </a:spcAft>
              <a:buClr>
                <a:schemeClr val="accent6"/>
              </a:buClr>
              <a:buSzPts val="2100"/>
              <a:buNone/>
              <a:defRPr sz="2100">
                <a:solidFill>
                  <a:schemeClr val="accent6"/>
                </a:solidFill>
              </a:defRPr>
            </a:lvl2pPr>
            <a:lvl3pPr lvl="2" rtl="0" algn="ctr">
              <a:lnSpc>
                <a:spcPct val="100000"/>
              </a:lnSpc>
              <a:spcBef>
                <a:spcPts val="0"/>
              </a:spcBef>
              <a:spcAft>
                <a:spcPts val="0"/>
              </a:spcAft>
              <a:buClr>
                <a:schemeClr val="accent6"/>
              </a:buClr>
              <a:buSzPts val="2100"/>
              <a:buNone/>
              <a:defRPr sz="2100">
                <a:solidFill>
                  <a:schemeClr val="accent6"/>
                </a:solidFill>
              </a:defRPr>
            </a:lvl3pPr>
            <a:lvl4pPr lvl="3" rtl="0" algn="ctr">
              <a:lnSpc>
                <a:spcPct val="100000"/>
              </a:lnSpc>
              <a:spcBef>
                <a:spcPts val="0"/>
              </a:spcBef>
              <a:spcAft>
                <a:spcPts val="0"/>
              </a:spcAft>
              <a:buClr>
                <a:schemeClr val="accent6"/>
              </a:buClr>
              <a:buSzPts val="2100"/>
              <a:buNone/>
              <a:defRPr sz="2100">
                <a:solidFill>
                  <a:schemeClr val="accent6"/>
                </a:solidFill>
              </a:defRPr>
            </a:lvl4pPr>
            <a:lvl5pPr lvl="4" rtl="0" algn="ctr">
              <a:lnSpc>
                <a:spcPct val="100000"/>
              </a:lnSpc>
              <a:spcBef>
                <a:spcPts val="0"/>
              </a:spcBef>
              <a:spcAft>
                <a:spcPts val="0"/>
              </a:spcAft>
              <a:buClr>
                <a:schemeClr val="accent6"/>
              </a:buClr>
              <a:buSzPts val="2100"/>
              <a:buNone/>
              <a:defRPr sz="2100">
                <a:solidFill>
                  <a:schemeClr val="accent6"/>
                </a:solidFill>
              </a:defRPr>
            </a:lvl5pPr>
            <a:lvl6pPr lvl="5" rtl="0" algn="ctr">
              <a:lnSpc>
                <a:spcPct val="100000"/>
              </a:lnSpc>
              <a:spcBef>
                <a:spcPts val="0"/>
              </a:spcBef>
              <a:spcAft>
                <a:spcPts val="0"/>
              </a:spcAft>
              <a:buClr>
                <a:schemeClr val="accent6"/>
              </a:buClr>
              <a:buSzPts val="2100"/>
              <a:buNone/>
              <a:defRPr sz="2100">
                <a:solidFill>
                  <a:schemeClr val="accent6"/>
                </a:solidFill>
              </a:defRPr>
            </a:lvl6pPr>
            <a:lvl7pPr lvl="6" rtl="0" algn="ctr">
              <a:lnSpc>
                <a:spcPct val="100000"/>
              </a:lnSpc>
              <a:spcBef>
                <a:spcPts val="0"/>
              </a:spcBef>
              <a:spcAft>
                <a:spcPts val="0"/>
              </a:spcAft>
              <a:buClr>
                <a:schemeClr val="accent6"/>
              </a:buClr>
              <a:buSzPts val="2100"/>
              <a:buNone/>
              <a:defRPr sz="2100">
                <a:solidFill>
                  <a:schemeClr val="accent6"/>
                </a:solidFill>
              </a:defRPr>
            </a:lvl7pPr>
            <a:lvl8pPr lvl="7" rtl="0" algn="ctr">
              <a:lnSpc>
                <a:spcPct val="100000"/>
              </a:lnSpc>
              <a:spcBef>
                <a:spcPts val="0"/>
              </a:spcBef>
              <a:spcAft>
                <a:spcPts val="0"/>
              </a:spcAft>
              <a:buClr>
                <a:schemeClr val="accent6"/>
              </a:buClr>
              <a:buSzPts val="2100"/>
              <a:buNone/>
              <a:defRPr sz="2100">
                <a:solidFill>
                  <a:schemeClr val="accent6"/>
                </a:solidFill>
              </a:defRPr>
            </a:lvl8pPr>
            <a:lvl9pPr lvl="8" rtl="0"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392" name="Google Shape;392;p5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accent1"/>
              </a:buClr>
              <a:buSzPts val="1800"/>
              <a:buChar char="●"/>
              <a:defRPr>
                <a:solidFill>
                  <a:schemeClr val="accent1"/>
                </a:solidFill>
              </a:defRPr>
            </a:lvl1pPr>
            <a:lvl2pPr indent="-317500" lvl="1" marL="914400" rtl="0">
              <a:spcBef>
                <a:spcPts val="1600"/>
              </a:spcBef>
              <a:spcAft>
                <a:spcPts val="0"/>
              </a:spcAft>
              <a:buClr>
                <a:schemeClr val="accent1"/>
              </a:buClr>
              <a:buSzPts val="1400"/>
              <a:buChar char="○"/>
              <a:defRPr>
                <a:solidFill>
                  <a:schemeClr val="accent1"/>
                </a:solidFill>
              </a:defRPr>
            </a:lvl2pPr>
            <a:lvl3pPr indent="-317500" lvl="2" marL="1371600" rtl="0">
              <a:spcBef>
                <a:spcPts val="1600"/>
              </a:spcBef>
              <a:spcAft>
                <a:spcPts val="0"/>
              </a:spcAft>
              <a:buClr>
                <a:schemeClr val="accent1"/>
              </a:buClr>
              <a:buSzPts val="1400"/>
              <a:buChar char="■"/>
              <a:defRPr>
                <a:solidFill>
                  <a:schemeClr val="accent1"/>
                </a:solidFill>
              </a:defRPr>
            </a:lvl3pPr>
            <a:lvl4pPr indent="-317500" lvl="3" marL="1828800" rtl="0">
              <a:spcBef>
                <a:spcPts val="1600"/>
              </a:spcBef>
              <a:spcAft>
                <a:spcPts val="0"/>
              </a:spcAft>
              <a:buClr>
                <a:schemeClr val="accent1"/>
              </a:buClr>
              <a:buSzPts val="1400"/>
              <a:buChar char="●"/>
              <a:defRPr>
                <a:solidFill>
                  <a:schemeClr val="accent1"/>
                </a:solidFill>
              </a:defRPr>
            </a:lvl4pPr>
            <a:lvl5pPr indent="-317500" lvl="4" marL="2286000" rtl="0">
              <a:spcBef>
                <a:spcPts val="1600"/>
              </a:spcBef>
              <a:spcAft>
                <a:spcPts val="0"/>
              </a:spcAft>
              <a:buClr>
                <a:schemeClr val="accent1"/>
              </a:buClr>
              <a:buSzPts val="1400"/>
              <a:buChar char="○"/>
              <a:defRPr>
                <a:solidFill>
                  <a:schemeClr val="accent1"/>
                </a:solidFill>
              </a:defRPr>
            </a:lvl5pPr>
            <a:lvl6pPr indent="-317500" lvl="5" marL="2743200" rtl="0">
              <a:spcBef>
                <a:spcPts val="1600"/>
              </a:spcBef>
              <a:spcAft>
                <a:spcPts val="0"/>
              </a:spcAft>
              <a:buClr>
                <a:schemeClr val="accent1"/>
              </a:buClr>
              <a:buSzPts val="1400"/>
              <a:buChar char="■"/>
              <a:defRPr>
                <a:solidFill>
                  <a:schemeClr val="accent1"/>
                </a:solidFill>
              </a:defRPr>
            </a:lvl6pPr>
            <a:lvl7pPr indent="-317500" lvl="6" marL="3200400" rtl="0">
              <a:spcBef>
                <a:spcPts val="1600"/>
              </a:spcBef>
              <a:spcAft>
                <a:spcPts val="0"/>
              </a:spcAft>
              <a:buClr>
                <a:schemeClr val="accent1"/>
              </a:buClr>
              <a:buSzPts val="1400"/>
              <a:buChar char="●"/>
              <a:defRPr>
                <a:solidFill>
                  <a:schemeClr val="accent1"/>
                </a:solidFill>
              </a:defRPr>
            </a:lvl7pPr>
            <a:lvl8pPr indent="-317500" lvl="7" marL="3657600" rtl="0">
              <a:spcBef>
                <a:spcPts val="1600"/>
              </a:spcBef>
              <a:spcAft>
                <a:spcPts val="0"/>
              </a:spcAft>
              <a:buClr>
                <a:schemeClr val="accent1"/>
              </a:buClr>
              <a:buSzPts val="1400"/>
              <a:buChar char="○"/>
              <a:defRPr>
                <a:solidFill>
                  <a:schemeClr val="accent1"/>
                </a:solidFill>
              </a:defRPr>
            </a:lvl8pPr>
            <a:lvl9pPr indent="-317500" lvl="8" marL="4114800" rtl="0">
              <a:spcBef>
                <a:spcPts val="1600"/>
              </a:spcBef>
              <a:spcAft>
                <a:spcPts val="1600"/>
              </a:spcAft>
              <a:buClr>
                <a:schemeClr val="accent1"/>
              </a:buClr>
              <a:buSzPts val="1400"/>
              <a:buChar char="■"/>
              <a:defRPr>
                <a:solidFill>
                  <a:schemeClr val="accent1"/>
                </a:solidFill>
              </a:defRPr>
            </a:lvl9pPr>
          </a:lstStyle>
          <a:p/>
        </p:txBody>
      </p:sp>
      <p:sp>
        <p:nvSpPr>
          <p:cNvPr id="393" name="Google Shape;393;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6"/>
          <p:cNvSpPr txBox="1"/>
          <p:nvPr>
            <p:ph type="title"/>
          </p:nvPr>
        </p:nvSpPr>
        <p:spPr>
          <a:xfrm>
            <a:off x="677754" y="539250"/>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6"/>
          <p:cNvSpPr/>
          <p:nvPr/>
        </p:nvSpPr>
        <p:spPr>
          <a:xfrm rot="5400000">
            <a:off x="6503450" y="1945077"/>
            <a:ext cx="5434200" cy="1232100"/>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rot="10800000">
            <a:off x="8604500" y="-156100"/>
            <a:ext cx="1364700" cy="54441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4" name="Shape 394"/>
        <p:cNvGrpSpPr/>
        <p:nvPr/>
      </p:nvGrpSpPr>
      <p:grpSpPr>
        <a:xfrm>
          <a:off x="0" y="0"/>
          <a:ext cx="0" cy="0"/>
          <a:chOff x="0" y="0"/>
          <a:chExt cx="0" cy="0"/>
        </a:xfrm>
      </p:grpSpPr>
      <p:sp>
        <p:nvSpPr>
          <p:cNvPr id="395" name="Google Shape;395;p52"/>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396" name="Google Shape;396;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97" name="Shape 397"/>
        <p:cNvGrpSpPr/>
        <p:nvPr/>
      </p:nvGrpSpPr>
      <p:grpSpPr>
        <a:xfrm>
          <a:off x="0" y="0"/>
          <a:ext cx="0" cy="0"/>
          <a:chOff x="0" y="0"/>
          <a:chExt cx="0" cy="0"/>
        </a:xfrm>
      </p:grpSpPr>
      <p:sp>
        <p:nvSpPr>
          <p:cNvPr id="398" name="Google Shape;398;p5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3"/>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10800"/>
              <a:buNone/>
              <a:defRPr sz="10800">
                <a:solidFill>
                  <a:schemeClr val="accent6"/>
                </a:solidFill>
              </a:defRPr>
            </a:lvl1pPr>
            <a:lvl2pPr lvl="1" rtl="0" algn="ctr">
              <a:spcBef>
                <a:spcPts val="0"/>
              </a:spcBef>
              <a:spcAft>
                <a:spcPts val="0"/>
              </a:spcAft>
              <a:buClr>
                <a:schemeClr val="accent6"/>
              </a:buClr>
              <a:buSzPts val="10800"/>
              <a:buNone/>
              <a:defRPr sz="10800">
                <a:solidFill>
                  <a:schemeClr val="accent6"/>
                </a:solidFill>
              </a:defRPr>
            </a:lvl2pPr>
            <a:lvl3pPr lvl="2" rtl="0" algn="ctr">
              <a:spcBef>
                <a:spcPts val="0"/>
              </a:spcBef>
              <a:spcAft>
                <a:spcPts val="0"/>
              </a:spcAft>
              <a:buClr>
                <a:schemeClr val="accent6"/>
              </a:buClr>
              <a:buSzPts val="10800"/>
              <a:buNone/>
              <a:defRPr sz="10800">
                <a:solidFill>
                  <a:schemeClr val="accent6"/>
                </a:solidFill>
              </a:defRPr>
            </a:lvl3pPr>
            <a:lvl4pPr lvl="3" rtl="0" algn="ctr">
              <a:spcBef>
                <a:spcPts val="0"/>
              </a:spcBef>
              <a:spcAft>
                <a:spcPts val="0"/>
              </a:spcAft>
              <a:buClr>
                <a:schemeClr val="accent6"/>
              </a:buClr>
              <a:buSzPts val="10800"/>
              <a:buNone/>
              <a:defRPr sz="10800">
                <a:solidFill>
                  <a:schemeClr val="accent6"/>
                </a:solidFill>
              </a:defRPr>
            </a:lvl4pPr>
            <a:lvl5pPr lvl="4" rtl="0" algn="ctr">
              <a:spcBef>
                <a:spcPts val="0"/>
              </a:spcBef>
              <a:spcAft>
                <a:spcPts val="0"/>
              </a:spcAft>
              <a:buClr>
                <a:schemeClr val="accent6"/>
              </a:buClr>
              <a:buSzPts val="10800"/>
              <a:buNone/>
              <a:defRPr sz="10800">
                <a:solidFill>
                  <a:schemeClr val="accent6"/>
                </a:solidFill>
              </a:defRPr>
            </a:lvl5pPr>
            <a:lvl6pPr lvl="5" rtl="0" algn="ctr">
              <a:spcBef>
                <a:spcPts val="0"/>
              </a:spcBef>
              <a:spcAft>
                <a:spcPts val="0"/>
              </a:spcAft>
              <a:buClr>
                <a:schemeClr val="accent6"/>
              </a:buClr>
              <a:buSzPts val="10800"/>
              <a:buNone/>
              <a:defRPr sz="10800">
                <a:solidFill>
                  <a:schemeClr val="accent6"/>
                </a:solidFill>
              </a:defRPr>
            </a:lvl6pPr>
            <a:lvl7pPr lvl="6" rtl="0" algn="ctr">
              <a:spcBef>
                <a:spcPts val="0"/>
              </a:spcBef>
              <a:spcAft>
                <a:spcPts val="0"/>
              </a:spcAft>
              <a:buClr>
                <a:schemeClr val="accent6"/>
              </a:buClr>
              <a:buSzPts val="10800"/>
              <a:buNone/>
              <a:defRPr sz="10800">
                <a:solidFill>
                  <a:schemeClr val="accent6"/>
                </a:solidFill>
              </a:defRPr>
            </a:lvl7pPr>
            <a:lvl8pPr lvl="7" rtl="0" algn="ctr">
              <a:spcBef>
                <a:spcPts val="0"/>
              </a:spcBef>
              <a:spcAft>
                <a:spcPts val="0"/>
              </a:spcAft>
              <a:buClr>
                <a:schemeClr val="accent6"/>
              </a:buClr>
              <a:buSzPts val="10800"/>
              <a:buNone/>
              <a:defRPr sz="10800">
                <a:solidFill>
                  <a:schemeClr val="accent6"/>
                </a:solidFill>
              </a:defRPr>
            </a:lvl8pPr>
            <a:lvl9pPr lvl="8" rtl="0" algn="ctr">
              <a:spcBef>
                <a:spcPts val="0"/>
              </a:spcBef>
              <a:spcAft>
                <a:spcPts val="0"/>
              </a:spcAft>
              <a:buClr>
                <a:schemeClr val="accent6"/>
              </a:buClr>
              <a:buSzPts val="10800"/>
              <a:buNone/>
              <a:defRPr sz="10800">
                <a:solidFill>
                  <a:schemeClr val="accent6"/>
                </a:solidFill>
              </a:defRPr>
            </a:lvl9pPr>
          </a:lstStyle>
          <a:p>
            <a:r>
              <a:t>xx%</a:t>
            </a:r>
          </a:p>
        </p:txBody>
      </p:sp>
      <p:sp>
        <p:nvSpPr>
          <p:cNvPr id="401" name="Google Shape;401;p53"/>
          <p:cNvSpPr txBox="1"/>
          <p:nvPr>
            <p:ph idx="1" type="body"/>
          </p:nvPr>
        </p:nvSpPr>
        <p:spPr>
          <a:xfrm>
            <a:off x="586725" y="2968388"/>
            <a:ext cx="79707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02" name="Google Shape;402;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3" name="Shape 403"/>
        <p:cNvGrpSpPr/>
        <p:nvPr/>
      </p:nvGrpSpPr>
      <p:grpSpPr>
        <a:xfrm>
          <a:off x="0" y="0"/>
          <a:ext cx="0" cy="0"/>
          <a:chOff x="0" y="0"/>
          <a:chExt cx="0" cy="0"/>
        </a:xfrm>
      </p:grpSpPr>
      <p:sp>
        <p:nvSpPr>
          <p:cNvPr id="404" name="Google Shape;404;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1" type="title">
  <p:cSld name="TITLE">
    <p:bg>
      <p:bgPr>
        <a:solidFill>
          <a:srgbClr val="57068C"/>
        </a:solidFill>
      </p:bgPr>
    </p:bg>
    <p:spTree>
      <p:nvGrpSpPr>
        <p:cNvPr id="409" name="Shape 409"/>
        <p:cNvGrpSpPr/>
        <p:nvPr/>
      </p:nvGrpSpPr>
      <p:grpSpPr>
        <a:xfrm>
          <a:off x="0" y="0"/>
          <a:ext cx="0" cy="0"/>
          <a:chOff x="0" y="0"/>
          <a:chExt cx="0" cy="0"/>
        </a:xfrm>
      </p:grpSpPr>
      <p:pic>
        <p:nvPicPr>
          <p:cNvPr id="410" name="Google Shape;410;p56"/>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411" name="Google Shape;411;p56"/>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412" name="Google Shape;412;p56"/>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413" name="Google Shape;413;p56"/>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14" name="Google Shape;414;p56"/>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
        <p:nvSpPr>
          <p:cNvPr id="415" name="Google Shape;415;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latin typeface="Montserrat ExtraBold"/>
                <a:ea typeface="Montserrat ExtraBold"/>
                <a:cs typeface="Montserrat ExtraBold"/>
                <a:sym typeface="Montserrat ExtraBold"/>
              </a:defRPr>
            </a:lvl1pPr>
            <a:lvl2pPr lvl="1">
              <a:buNone/>
              <a:defRPr>
                <a:solidFill>
                  <a:srgbClr val="FFFFFF"/>
                </a:solidFill>
                <a:latin typeface="Montserrat ExtraBold"/>
                <a:ea typeface="Montserrat ExtraBold"/>
                <a:cs typeface="Montserrat ExtraBold"/>
                <a:sym typeface="Montserrat ExtraBold"/>
              </a:defRPr>
            </a:lvl2pPr>
            <a:lvl3pPr lvl="2">
              <a:buNone/>
              <a:defRPr>
                <a:solidFill>
                  <a:srgbClr val="FFFFFF"/>
                </a:solidFill>
                <a:latin typeface="Montserrat ExtraBold"/>
                <a:ea typeface="Montserrat ExtraBold"/>
                <a:cs typeface="Montserrat ExtraBold"/>
                <a:sym typeface="Montserrat ExtraBold"/>
              </a:defRPr>
            </a:lvl3pPr>
            <a:lvl4pPr lvl="3">
              <a:buNone/>
              <a:defRPr>
                <a:solidFill>
                  <a:srgbClr val="FFFFFF"/>
                </a:solidFill>
                <a:latin typeface="Montserrat ExtraBold"/>
                <a:ea typeface="Montserrat ExtraBold"/>
                <a:cs typeface="Montserrat ExtraBold"/>
                <a:sym typeface="Montserrat ExtraBold"/>
              </a:defRPr>
            </a:lvl4pPr>
            <a:lvl5pPr lvl="4">
              <a:buNone/>
              <a:defRPr>
                <a:solidFill>
                  <a:srgbClr val="FFFFFF"/>
                </a:solidFill>
                <a:latin typeface="Montserrat ExtraBold"/>
                <a:ea typeface="Montserrat ExtraBold"/>
                <a:cs typeface="Montserrat ExtraBold"/>
                <a:sym typeface="Montserrat ExtraBold"/>
              </a:defRPr>
            </a:lvl5pPr>
            <a:lvl6pPr lvl="5">
              <a:buNone/>
              <a:defRPr>
                <a:solidFill>
                  <a:srgbClr val="FFFFFF"/>
                </a:solidFill>
                <a:latin typeface="Montserrat ExtraBold"/>
                <a:ea typeface="Montserrat ExtraBold"/>
                <a:cs typeface="Montserrat ExtraBold"/>
                <a:sym typeface="Montserrat ExtraBold"/>
              </a:defRPr>
            </a:lvl6pPr>
            <a:lvl7pPr lvl="6">
              <a:buNone/>
              <a:defRPr>
                <a:solidFill>
                  <a:srgbClr val="FFFFFF"/>
                </a:solidFill>
                <a:latin typeface="Montserrat ExtraBold"/>
                <a:ea typeface="Montserrat ExtraBold"/>
                <a:cs typeface="Montserrat ExtraBold"/>
                <a:sym typeface="Montserrat ExtraBold"/>
              </a:defRPr>
            </a:lvl7pPr>
            <a:lvl8pPr lvl="7">
              <a:buNone/>
              <a:defRPr>
                <a:solidFill>
                  <a:srgbClr val="FFFFFF"/>
                </a:solidFill>
                <a:latin typeface="Montserrat ExtraBold"/>
                <a:ea typeface="Montserrat ExtraBold"/>
                <a:cs typeface="Montserrat ExtraBold"/>
                <a:sym typeface="Montserrat ExtraBold"/>
              </a:defRPr>
            </a:lvl8pPr>
            <a:lvl9pPr lvl="8">
              <a:buNone/>
              <a:defRPr>
                <a:solidFill>
                  <a:srgbClr val="FFFFFF"/>
                </a:solidFill>
                <a:latin typeface="Montserrat ExtraBold"/>
                <a:ea typeface="Montserrat ExtraBold"/>
                <a:cs typeface="Montserrat ExtraBold"/>
                <a:sym typeface="Montserrat Extra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2">
  <p:cSld name="TITLE_1">
    <p:bg>
      <p:bgPr>
        <a:solidFill>
          <a:srgbClr val="57068C"/>
        </a:solidFill>
      </p:bgPr>
    </p:bg>
    <p:spTree>
      <p:nvGrpSpPr>
        <p:cNvPr id="416" name="Shape 416"/>
        <p:cNvGrpSpPr/>
        <p:nvPr/>
      </p:nvGrpSpPr>
      <p:grpSpPr>
        <a:xfrm>
          <a:off x="0" y="0"/>
          <a:ext cx="0" cy="0"/>
          <a:chOff x="0" y="0"/>
          <a:chExt cx="0" cy="0"/>
        </a:xfrm>
      </p:grpSpPr>
      <p:pic>
        <p:nvPicPr>
          <p:cNvPr id="417" name="Google Shape;417;p57"/>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418" name="Google Shape;418;p57"/>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419" name="Google Shape;419;p57"/>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420" name="Google Shape;420;p57"/>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21" name="Google Shape;421;p57"/>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
        <p:nvSpPr>
          <p:cNvPr id="422" name="Google Shape;422;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latin typeface="Montserrat ExtraBold"/>
                <a:ea typeface="Montserrat ExtraBold"/>
                <a:cs typeface="Montserrat ExtraBold"/>
                <a:sym typeface="Montserrat ExtraBold"/>
              </a:defRPr>
            </a:lvl1pPr>
            <a:lvl2pPr lvl="1">
              <a:buNone/>
              <a:defRPr>
                <a:solidFill>
                  <a:srgbClr val="FFFFFF"/>
                </a:solidFill>
                <a:latin typeface="Montserrat ExtraBold"/>
                <a:ea typeface="Montserrat ExtraBold"/>
                <a:cs typeface="Montserrat ExtraBold"/>
                <a:sym typeface="Montserrat ExtraBold"/>
              </a:defRPr>
            </a:lvl2pPr>
            <a:lvl3pPr lvl="2">
              <a:buNone/>
              <a:defRPr>
                <a:solidFill>
                  <a:srgbClr val="FFFFFF"/>
                </a:solidFill>
                <a:latin typeface="Montserrat ExtraBold"/>
                <a:ea typeface="Montserrat ExtraBold"/>
                <a:cs typeface="Montserrat ExtraBold"/>
                <a:sym typeface="Montserrat ExtraBold"/>
              </a:defRPr>
            </a:lvl3pPr>
            <a:lvl4pPr lvl="3">
              <a:buNone/>
              <a:defRPr>
                <a:solidFill>
                  <a:srgbClr val="FFFFFF"/>
                </a:solidFill>
                <a:latin typeface="Montserrat ExtraBold"/>
                <a:ea typeface="Montserrat ExtraBold"/>
                <a:cs typeface="Montserrat ExtraBold"/>
                <a:sym typeface="Montserrat ExtraBold"/>
              </a:defRPr>
            </a:lvl4pPr>
            <a:lvl5pPr lvl="4">
              <a:buNone/>
              <a:defRPr>
                <a:solidFill>
                  <a:srgbClr val="FFFFFF"/>
                </a:solidFill>
                <a:latin typeface="Montserrat ExtraBold"/>
                <a:ea typeface="Montserrat ExtraBold"/>
                <a:cs typeface="Montserrat ExtraBold"/>
                <a:sym typeface="Montserrat ExtraBold"/>
              </a:defRPr>
            </a:lvl5pPr>
            <a:lvl6pPr lvl="5">
              <a:buNone/>
              <a:defRPr>
                <a:solidFill>
                  <a:srgbClr val="FFFFFF"/>
                </a:solidFill>
                <a:latin typeface="Montserrat ExtraBold"/>
                <a:ea typeface="Montserrat ExtraBold"/>
                <a:cs typeface="Montserrat ExtraBold"/>
                <a:sym typeface="Montserrat ExtraBold"/>
              </a:defRPr>
            </a:lvl6pPr>
            <a:lvl7pPr lvl="6">
              <a:buNone/>
              <a:defRPr>
                <a:solidFill>
                  <a:srgbClr val="FFFFFF"/>
                </a:solidFill>
                <a:latin typeface="Montserrat ExtraBold"/>
                <a:ea typeface="Montserrat ExtraBold"/>
                <a:cs typeface="Montserrat ExtraBold"/>
                <a:sym typeface="Montserrat ExtraBold"/>
              </a:defRPr>
            </a:lvl7pPr>
            <a:lvl8pPr lvl="7">
              <a:buNone/>
              <a:defRPr>
                <a:solidFill>
                  <a:srgbClr val="FFFFFF"/>
                </a:solidFill>
                <a:latin typeface="Montserrat ExtraBold"/>
                <a:ea typeface="Montserrat ExtraBold"/>
                <a:cs typeface="Montserrat ExtraBold"/>
                <a:sym typeface="Montserrat ExtraBold"/>
              </a:defRPr>
            </a:lvl8pPr>
            <a:lvl9pPr lvl="8">
              <a:buNone/>
              <a:defRPr>
                <a:solidFill>
                  <a:srgbClr val="FFFFFF"/>
                </a:solidFill>
                <a:latin typeface="Montserrat ExtraBold"/>
                <a:ea typeface="Montserrat ExtraBold"/>
                <a:cs typeface="Montserrat ExtraBold"/>
                <a:sym typeface="Montserrat Extra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4">
  <p:cSld name="TITLE_1_1_1">
    <p:bg>
      <p:bgPr>
        <a:solidFill>
          <a:srgbClr val="57068C"/>
        </a:solidFill>
      </p:bgPr>
    </p:bg>
    <p:spTree>
      <p:nvGrpSpPr>
        <p:cNvPr id="423" name="Shape 423"/>
        <p:cNvGrpSpPr/>
        <p:nvPr/>
      </p:nvGrpSpPr>
      <p:grpSpPr>
        <a:xfrm>
          <a:off x="0" y="0"/>
          <a:ext cx="0" cy="0"/>
          <a:chOff x="0" y="0"/>
          <a:chExt cx="0" cy="0"/>
        </a:xfrm>
      </p:grpSpPr>
      <p:pic>
        <p:nvPicPr>
          <p:cNvPr id="424" name="Google Shape;424;p58"/>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425" name="Google Shape;425;p58"/>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426" name="Google Shape;426;p58"/>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427" name="Google Shape;427;p58"/>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28" name="Google Shape;428;p58"/>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
        <p:nvSpPr>
          <p:cNvPr id="429" name="Google Shape;429;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latin typeface="Montserrat ExtraBold"/>
                <a:ea typeface="Montserrat ExtraBold"/>
                <a:cs typeface="Montserrat ExtraBold"/>
                <a:sym typeface="Montserrat ExtraBold"/>
              </a:defRPr>
            </a:lvl1pPr>
            <a:lvl2pPr lvl="1">
              <a:buNone/>
              <a:defRPr>
                <a:solidFill>
                  <a:srgbClr val="FFFFFF"/>
                </a:solidFill>
                <a:latin typeface="Montserrat ExtraBold"/>
                <a:ea typeface="Montserrat ExtraBold"/>
                <a:cs typeface="Montserrat ExtraBold"/>
                <a:sym typeface="Montserrat ExtraBold"/>
              </a:defRPr>
            </a:lvl2pPr>
            <a:lvl3pPr lvl="2">
              <a:buNone/>
              <a:defRPr>
                <a:solidFill>
                  <a:srgbClr val="FFFFFF"/>
                </a:solidFill>
                <a:latin typeface="Montserrat ExtraBold"/>
                <a:ea typeface="Montserrat ExtraBold"/>
                <a:cs typeface="Montserrat ExtraBold"/>
                <a:sym typeface="Montserrat ExtraBold"/>
              </a:defRPr>
            </a:lvl3pPr>
            <a:lvl4pPr lvl="3">
              <a:buNone/>
              <a:defRPr>
                <a:solidFill>
                  <a:srgbClr val="FFFFFF"/>
                </a:solidFill>
                <a:latin typeface="Montserrat ExtraBold"/>
                <a:ea typeface="Montserrat ExtraBold"/>
                <a:cs typeface="Montserrat ExtraBold"/>
                <a:sym typeface="Montserrat ExtraBold"/>
              </a:defRPr>
            </a:lvl4pPr>
            <a:lvl5pPr lvl="4">
              <a:buNone/>
              <a:defRPr>
                <a:solidFill>
                  <a:srgbClr val="FFFFFF"/>
                </a:solidFill>
                <a:latin typeface="Montserrat ExtraBold"/>
                <a:ea typeface="Montserrat ExtraBold"/>
                <a:cs typeface="Montserrat ExtraBold"/>
                <a:sym typeface="Montserrat ExtraBold"/>
              </a:defRPr>
            </a:lvl5pPr>
            <a:lvl6pPr lvl="5">
              <a:buNone/>
              <a:defRPr>
                <a:solidFill>
                  <a:srgbClr val="FFFFFF"/>
                </a:solidFill>
                <a:latin typeface="Montserrat ExtraBold"/>
                <a:ea typeface="Montserrat ExtraBold"/>
                <a:cs typeface="Montserrat ExtraBold"/>
                <a:sym typeface="Montserrat ExtraBold"/>
              </a:defRPr>
            </a:lvl6pPr>
            <a:lvl7pPr lvl="6">
              <a:buNone/>
              <a:defRPr>
                <a:solidFill>
                  <a:srgbClr val="FFFFFF"/>
                </a:solidFill>
                <a:latin typeface="Montserrat ExtraBold"/>
                <a:ea typeface="Montserrat ExtraBold"/>
                <a:cs typeface="Montserrat ExtraBold"/>
                <a:sym typeface="Montserrat ExtraBold"/>
              </a:defRPr>
            </a:lvl7pPr>
            <a:lvl8pPr lvl="7">
              <a:buNone/>
              <a:defRPr>
                <a:solidFill>
                  <a:srgbClr val="FFFFFF"/>
                </a:solidFill>
                <a:latin typeface="Montserrat ExtraBold"/>
                <a:ea typeface="Montserrat ExtraBold"/>
                <a:cs typeface="Montserrat ExtraBold"/>
                <a:sym typeface="Montserrat ExtraBold"/>
              </a:defRPr>
            </a:lvl8pPr>
            <a:lvl9pPr lvl="8">
              <a:buNone/>
              <a:defRPr>
                <a:solidFill>
                  <a:srgbClr val="FFFFFF"/>
                </a:solidFill>
                <a:latin typeface="Montserrat ExtraBold"/>
                <a:ea typeface="Montserrat ExtraBold"/>
                <a:cs typeface="Montserrat ExtraBold"/>
                <a:sym typeface="Montserrat Extra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5">
  <p:cSld name="TITLE_1_1_1_1">
    <p:bg>
      <p:bgPr>
        <a:solidFill>
          <a:srgbClr val="57068C"/>
        </a:solidFill>
      </p:bgPr>
    </p:bg>
    <p:spTree>
      <p:nvGrpSpPr>
        <p:cNvPr id="430" name="Shape 430"/>
        <p:cNvGrpSpPr/>
        <p:nvPr/>
      </p:nvGrpSpPr>
      <p:grpSpPr>
        <a:xfrm>
          <a:off x="0" y="0"/>
          <a:ext cx="0" cy="0"/>
          <a:chOff x="0" y="0"/>
          <a:chExt cx="0" cy="0"/>
        </a:xfrm>
      </p:grpSpPr>
      <p:pic>
        <p:nvPicPr>
          <p:cNvPr id="431" name="Google Shape;431;p59"/>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432" name="Google Shape;432;p59"/>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433" name="Google Shape;433;p59"/>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434" name="Google Shape;434;p59"/>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35" name="Google Shape;435;p59"/>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
        <p:nvSpPr>
          <p:cNvPr id="436" name="Google Shape;436;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latin typeface="Montserrat ExtraBold"/>
                <a:ea typeface="Montserrat ExtraBold"/>
                <a:cs typeface="Montserrat ExtraBold"/>
                <a:sym typeface="Montserrat ExtraBold"/>
              </a:defRPr>
            </a:lvl1pPr>
            <a:lvl2pPr lvl="1">
              <a:buNone/>
              <a:defRPr>
                <a:solidFill>
                  <a:srgbClr val="FFFFFF"/>
                </a:solidFill>
                <a:latin typeface="Montserrat ExtraBold"/>
                <a:ea typeface="Montserrat ExtraBold"/>
                <a:cs typeface="Montserrat ExtraBold"/>
                <a:sym typeface="Montserrat ExtraBold"/>
              </a:defRPr>
            </a:lvl2pPr>
            <a:lvl3pPr lvl="2">
              <a:buNone/>
              <a:defRPr>
                <a:solidFill>
                  <a:srgbClr val="FFFFFF"/>
                </a:solidFill>
                <a:latin typeface="Montserrat ExtraBold"/>
                <a:ea typeface="Montserrat ExtraBold"/>
                <a:cs typeface="Montserrat ExtraBold"/>
                <a:sym typeface="Montserrat ExtraBold"/>
              </a:defRPr>
            </a:lvl3pPr>
            <a:lvl4pPr lvl="3">
              <a:buNone/>
              <a:defRPr>
                <a:solidFill>
                  <a:srgbClr val="FFFFFF"/>
                </a:solidFill>
                <a:latin typeface="Montserrat ExtraBold"/>
                <a:ea typeface="Montserrat ExtraBold"/>
                <a:cs typeface="Montserrat ExtraBold"/>
                <a:sym typeface="Montserrat ExtraBold"/>
              </a:defRPr>
            </a:lvl4pPr>
            <a:lvl5pPr lvl="4">
              <a:buNone/>
              <a:defRPr>
                <a:solidFill>
                  <a:srgbClr val="FFFFFF"/>
                </a:solidFill>
                <a:latin typeface="Montserrat ExtraBold"/>
                <a:ea typeface="Montserrat ExtraBold"/>
                <a:cs typeface="Montserrat ExtraBold"/>
                <a:sym typeface="Montserrat ExtraBold"/>
              </a:defRPr>
            </a:lvl5pPr>
            <a:lvl6pPr lvl="5">
              <a:buNone/>
              <a:defRPr>
                <a:solidFill>
                  <a:srgbClr val="FFFFFF"/>
                </a:solidFill>
                <a:latin typeface="Montserrat ExtraBold"/>
                <a:ea typeface="Montserrat ExtraBold"/>
                <a:cs typeface="Montserrat ExtraBold"/>
                <a:sym typeface="Montserrat ExtraBold"/>
              </a:defRPr>
            </a:lvl6pPr>
            <a:lvl7pPr lvl="6">
              <a:buNone/>
              <a:defRPr>
                <a:solidFill>
                  <a:srgbClr val="FFFFFF"/>
                </a:solidFill>
                <a:latin typeface="Montserrat ExtraBold"/>
                <a:ea typeface="Montserrat ExtraBold"/>
                <a:cs typeface="Montserrat ExtraBold"/>
                <a:sym typeface="Montserrat ExtraBold"/>
              </a:defRPr>
            </a:lvl7pPr>
            <a:lvl8pPr lvl="7">
              <a:buNone/>
              <a:defRPr>
                <a:solidFill>
                  <a:srgbClr val="FFFFFF"/>
                </a:solidFill>
                <a:latin typeface="Montserrat ExtraBold"/>
                <a:ea typeface="Montserrat ExtraBold"/>
                <a:cs typeface="Montserrat ExtraBold"/>
                <a:sym typeface="Montserrat ExtraBold"/>
              </a:defRPr>
            </a:lvl8pPr>
            <a:lvl9pPr lvl="8">
              <a:buNone/>
              <a:defRPr>
                <a:solidFill>
                  <a:srgbClr val="FFFFFF"/>
                </a:solidFill>
                <a:latin typeface="Montserrat ExtraBold"/>
                <a:ea typeface="Montserrat ExtraBold"/>
                <a:cs typeface="Montserrat ExtraBold"/>
                <a:sym typeface="Montserrat Extra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57068C"/>
        </a:solidFill>
      </p:bgPr>
    </p:bg>
    <p:spTree>
      <p:nvGrpSpPr>
        <p:cNvPr id="437" name="Shape 437"/>
        <p:cNvGrpSpPr/>
        <p:nvPr/>
      </p:nvGrpSpPr>
      <p:grpSpPr>
        <a:xfrm>
          <a:off x="0" y="0"/>
          <a:ext cx="0" cy="0"/>
          <a:chOff x="0" y="0"/>
          <a:chExt cx="0" cy="0"/>
        </a:xfrm>
      </p:grpSpPr>
      <p:pic>
        <p:nvPicPr>
          <p:cNvPr id="438" name="Google Shape;438;p60"/>
          <p:cNvPicPr preferRelativeResize="0"/>
          <p:nvPr/>
        </p:nvPicPr>
        <p:blipFill rotWithShape="1">
          <a:blip r:embed="rId2">
            <a:alphaModFix/>
          </a:blip>
          <a:srcRect b="0" l="0" r="0" t="0"/>
          <a:stretch/>
        </p:blipFill>
        <p:spPr>
          <a:xfrm>
            <a:off x="0" y="0"/>
            <a:ext cx="9143997" cy="5143487"/>
          </a:xfrm>
          <a:prstGeom prst="rect">
            <a:avLst/>
          </a:prstGeom>
          <a:noFill/>
          <a:ln>
            <a:noFill/>
          </a:ln>
        </p:spPr>
      </p:pic>
      <p:cxnSp>
        <p:nvCxnSpPr>
          <p:cNvPr descr=" " id="439" name="Google Shape;439;p60"/>
          <p:cNvCxnSpPr/>
          <p:nvPr/>
        </p:nvCxnSpPr>
        <p:spPr>
          <a:xfrm>
            <a:off x="407168" y="2618527"/>
            <a:ext cx="521400" cy="0"/>
          </a:xfrm>
          <a:prstGeom prst="straightConnector1">
            <a:avLst/>
          </a:prstGeom>
          <a:noFill/>
          <a:ln cap="flat" cmpd="sng" w="76200">
            <a:solidFill>
              <a:srgbClr val="8900E1"/>
            </a:solidFill>
            <a:prstDash val="solid"/>
            <a:round/>
            <a:headEnd len="med" w="med" type="none"/>
            <a:tailEnd len="med" w="med" type="none"/>
          </a:ln>
        </p:spPr>
      </p:cxnSp>
      <p:pic>
        <p:nvPicPr>
          <p:cNvPr descr=" " id="440" name="Google Shape;440;p60"/>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441" name="Google Shape;441;p60"/>
          <p:cNvSpPr txBox="1"/>
          <p:nvPr>
            <p:ph type="title"/>
          </p:nvPr>
        </p:nvSpPr>
        <p:spPr>
          <a:xfrm>
            <a:off x="316950" y="457200"/>
            <a:ext cx="8520600" cy="1841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None/>
              <a:defRPr sz="6800">
                <a:solidFill>
                  <a:schemeClr val="lt1"/>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442" name="Google Shape;442;p60"/>
          <p:cNvSpPr txBox="1"/>
          <p:nvPr>
            <p:ph idx="1" type="subTitle"/>
          </p:nvPr>
        </p:nvSpPr>
        <p:spPr>
          <a:xfrm>
            <a:off x="316950" y="2938025"/>
            <a:ext cx="4031700" cy="475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443" name="Google Shape;443;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4" name="Shape 444"/>
        <p:cNvGrpSpPr/>
        <p:nvPr/>
      </p:nvGrpSpPr>
      <p:grpSpPr>
        <a:xfrm>
          <a:off x="0" y="0"/>
          <a:ext cx="0" cy="0"/>
          <a:chOff x="0" y="0"/>
          <a:chExt cx="0" cy="0"/>
        </a:xfrm>
      </p:grpSpPr>
      <p:sp>
        <p:nvSpPr>
          <p:cNvPr id="445" name="Google Shape;445;p61"/>
          <p:cNvSpPr txBox="1"/>
          <p:nvPr>
            <p:ph type="title"/>
          </p:nvPr>
        </p:nvSpPr>
        <p:spPr>
          <a:xfrm>
            <a:off x="311700" y="1152475"/>
            <a:ext cx="3345900" cy="3199500"/>
          </a:xfrm>
          <a:prstGeom prst="rect">
            <a:avLst/>
          </a:prstGeom>
        </p:spPr>
        <p:txBody>
          <a:bodyPr anchorCtr="0" anchor="t" bIns="91425" lIns="91425" spcFirstLastPara="1" rIns="91425" wrap="square" tIns="91425">
            <a:noAutofit/>
          </a:bodyPr>
          <a:lstStyle>
            <a:lvl1pPr lvl="0" rt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446" name="Google Shape;446;p61"/>
          <p:cNvSpPr txBox="1"/>
          <p:nvPr>
            <p:ph idx="1" type="body"/>
          </p:nvPr>
        </p:nvSpPr>
        <p:spPr>
          <a:xfrm>
            <a:off x="4114800" y="1175683"/>
            <a:ext cx="4192800" cy="3123300"/>
          </a:xfrm>
          <a:prstGeom prst="rect">
            <a:avLst/>
          </a:prstGeom>
        </p:spPr>
        <p:txBody>
          <a:bodyPr anchorCtr="0" anchor="t"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1600"/>
              </a:spcBef>
              <a:spcAft>
                <a:spcPts val="0"/>
              </a:spcAft>
              <a:buSzPts val="1400"/>
              <a:buChar char="○"/>
              <a:defRPr/>
            </a:lvl2pPr>
            <a:lvl3pPr indent="-317500" lvl="2" marL="1371600" rtl="0">
              <a:lnSpc>
                <a:spcPct val="125000"/>
              </a:lnSpc>
              <a:spcBef>
                <a:spcPts val="1600"/>
              </a:spcBef>
              <a:spcAft>
                <a:spcPts val="0"/>
              </a:spcAft>
              <a:buSzPts val="1400"/>
              <a:buChar char="■"/>
              <a:defRPr/>
            </a:lvl3pPr>
            <a:lvl4pPr indent="-317500" lvl="3" marL="1828800" rtl="0">
              <a:lnSpc>
                <a:spcPct val="125000"/>
              </a:lnSpc>
              <a:spcBef>
                <a:spcPts val="1600"/>
              </a:spcBef>
              <a:spcAft>
                <a:spcPts val="0"/>
              </a:spcAft>
              <a:buSzPts val="1400"/>
              <a:buChar char="●"/>
              <a:defRPr/>
            </a:lvl4pPr>
            <a:lvl5pPr indent="-317500" lvl="4" marL="2286000" rtl="0">
              <a:lnSpc>
                <a:spcPct val="125000"/>
              </a:lnSpc>
              <a:spcBef>
                <a:spcPts val="1600"/>
              </a:spcBef>
              <a:spcAft>
                <a:spcPts val="0"/>
              </a:spcAft>
              <a:buSzPts val="1400"/>
              <a:buChar char="○"/>
              <a:defRPr/>
            </a:lvl5pPr>
            <a:lvl6pPr indent="-317500" lvl="5" marL="2743200" rtl="0">
              <a:lnSpc>
                <a:spcPct val="125000"/>
              </a:lnSpc>
              <a:spcBef>
                <a:spcPts val="1600"/>
              </a:spcBef>
              <a:spcAft>
                <a:spcPts val="0"/>
              </a:spcAft>
              <a:buSzPts val="1400"/>
              <a:buChar char="■"/>
              <a:defRPr/>
            </a:lvl6pPr>
            <a:lvl7pPr indent="-317500" lvl="6" marL="3200400" rtl="0">
              <a:lnSpc>
                <a:spcPct val="125000"/>
              </a:lnSpc>
              <a:spcBef>
                <a:spcPts val="1600"/>
              </a:spcBef>
              <a:spcAft>
                <a:spcPts val="0"/>
              </a:spcAft>
              <a:buSzPts val="1400"/>
              <a:buChar char="●"/>
              <a:defRPr/>
            </a:lvl7pPr>
            <a:lvl8pPr indent="-317500" lvl="7" marL="3657600" rtl="0">
              <a:lnSpc>
                <a:spcPct val="125000"/>
              </a:lnSpc>
              <a:spcBef>
                <a:spcPts val="1600"/>
              </a:spcBef>
              <a:spcAft>
                <a:spcPts val="0"/>
              </a:spcAft>
              <a:buSzPts val="1400"/>
              <a:buChar char="○"/>
              <a:defRPr/>
            </a:lvl8pPr>
            <a:lvl9pPr indent="-317500" lvl="8" marL="4114800" rtl="0">
              <a:lnSpc>
                <a:spcPct val="125000"/>
              </a:lnSpc>
              <a:spcBef>
                <a:spcPts val="1600"/>
              </a:spcBef>
              <a:spcAft>
                <a:spcPts val="1600"/>
              </a:spcAft>
              <a:buSzPts val="1400"/>
              <a:buChar char="■"/>
              <a:defRPr/>
            </a:lvl9pPr>
          </a:lstStyle>
          <a:p/>
        </p:txBody>
      </p:sp>
      <p:sp>
        <p:nvSpPr>
          <p:cNvPr id="447" name="Google Shape;447;p6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descr=" " id="448" name="Google Shape;448;p61"/>
          <p:cNvPicPr preferRelativeResize="0"/>
          <p:nvPr/>
        </p:nvPicPr>
        <p:blipFill>
          <a:blip r:embed="rId2">
            <a:alphaModFix/>
          </a:blip>
          <a:stretch>
            <a:fillRect/>
          </a:stretch>
        </p:blipFill>
        <p:spPr>
          <a:xfrm>
            <a:off x="407175" y="4539121"/>
            <a:ext cx="776077" cy="263400"/>
          </a:xfrm>
          <a:prstGeom prst="rect">
            <a:avLst/>
          </a:prstGeom>
          <a:noFill/>
          <a:ln>
            <a:noFill/>
          </a:ln>
        </p:spPr>
      </p:pic>
      <p:pic>
        <p:nvPicPr>
          <p:cNvPr id="449" name="Google Shape;449;p61"/>
          <p:cNvPicPr preferRelativeResize="0"/>
          <p:nvPr/>
        </p:nvPicPr>
        <p:blipFill>
          <a:blip r:embed="rId3">
            <a:alphaModFix/>
          </a:blip>
          <a:stretch>
            <a:fillRect/>
          </a:stretch>
        </p:blipFill>
        <p:spPr>
          <a:xfrm>
            <a:off x="0" y="0"/>
            <a:ext cx="9118029" cy="307200"/>
          </a:xfrm>
          <a:prstGeom prst="rect">
            <a:avLst/>
          </a:prstGeom>
          <a:noFill/>
          <a:ln>
            <a:noFill/>
          </a:ln>
        </p:spPr>
      </p:pic>
      <p:sp>
        <p:nvSpPr>
          <p:cNvPr id="450" name="Google Shape;450;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92">
          <p15:clr>
            <a:srgbClr val="FA7B17"/>
          </p15:clr>
        </p15:guide>
        <p15:guide id="2" pos="2304">
          <p15:clr>
            <a:srgbClr val="FA7B17"/>
          </p15:clr>
        </p15:guide>
        <p15:guide id="3" orient="horz" pos="720">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1" name="Shape 451"/>
        <p:cNvGrpSpPr/>
        <p:nvPr/>
      </p:nvGrpSpPr>
      <p:grpSpPr>
        <a:xfrm>
          <a:off x="0" y="0"/>
          <a:ext cx="0" cy="0"/>
          <a:chOff x="0" y="0"/>
          <a:chExt cx="0" cy="0"/>
        </a:xfrm>
      </p:grpSpPr>
      <p:sp>
        <p:nvSpPr>
          <p:cNvPr id="452" name="Google Shape;452;p62"/>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pic>
        <p:nvPicPr>
          <p:cNvPr descr=" " id="453" name="Google Shape;453;p62"/>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54" name="Google Shape;454;p62"/>
          <p:cNvSpPr txBox="1"/>
          <p:nvPr>
            <p:ph idx="1" type="body"/>
          </p:nvPr>
        </p:nvSpPr>
        <p:spPr>
          <a:xfrm>
            <a:off x="1376250" y="1828800"/>
            <a:ext cx="3330300" cy="2447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455" name="Google Shape;455;p62"/>
          <p:cNvSpPr txBox="1"/>
          <p:nvPr>
            <p:ph idx="2" type="body"/>
          </p:nvPr>
        </p:nvSpPr>
        <p:spPr>
          <a:xfrm>
            <a:off x="5051175" y="1828800"/>
            <a:ext cx="3330300" cy="2447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456" name="Google Shape;456;p6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457" name="Google Shape;457;p62"/>
          <p:cNvPicPr preferRelativeResize="0"/>
          <p:nvPr/>
        </p:nvPicPr>
        <p:blipFill>
          <a:blip r:embed="rId3">
            <a:alphaModFix/>
          </a:blip>
          <a:stretch>
            <a:fillRect/>
          </a:stretch>
        </p:blipFill>
        <p:spPr>
          <a:xfrm>
            <a:off x="0" y="0"/>
            <a:ext cx="9118029" cy="307200"/>
          </a:xfrm>
          <a:prstGeom prst="rect">
            <a:avLst/>
          </a:prstGeom>
          <a:noFill/>
          <a:ln>
            <a:noFill/>
          </a:ln>
        </p:spPr>
      </p:pic>
      <p:sp>
        <p:nvSpPr>
          <p:cNvPr id="458" name="Google Shape;458;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152">
          <p15:clr>
            <a:srgbClr val="FA7B17"/>
          </p15:clr>
        </p15:guide>
        <p15:guide id="2"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sp>
        <p:nvSpPr>
          <p:cNvPr id="45" name="Google Shape;45;p7"/>
          <p:cNvSpPr txBox="1"/>
          <p:nvPr>
            <p:ph type="title"/>
          </p:nvPr>
        </p:nvSpPr>
        <p:spPr>
          <a:xfrm>
            <a:off x="2155650" y="1506450"/>
            <a:ext cx="4832700" cy="2415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6" name="Google Shape;46;p7"/>
          <p:cNvPicPr preferRelativeResize="0"/>
          <p:nvPr/>
        </p:nvPicPr>
        <p:blipFill rotWithShape="1">
          <a:blip r:embed="rId2">
            <a:alphaModFix/>
          </a:blip>
          <a:srcRect b="0" l="53851" r="30122" t="0"/>
          <a:stretch/>
        </p:blipFill>
        <p:spPr>
          <a:xfrm rot="5400000">
            <a:off x="3497475" y="-5056773"/>
            <a:ext cx="2238000" cy="9307800"/>
          </a:xfrm>
          <a:prstGeom prst="rect">
            <a:avLst/>
          </a:prstGeom>
          <a:noFill/>
          <a:ln>
            <a:noFill/>
          </a:ln>
        </p:spPr>
      </p:pic>
      <p:sp>
        <p:nvSpPr>
          <p:cNvPr id="47" name="Google Shape;47;p7"/>
          <p:cNvSpPr/>
          <p:nvPr/>
        </p:nvSpPr>
        <p:spPr>
          <a:xfrm rot="5400000">
            <a:off x="3455850" y="-5046875"/>
            <a:ext cx="2232300" cy="92937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 name="Google Shape;48;p7"/>
          <p:cNvPicPr preferRelativeResize="0"/>
          <p:nvPr/>
        </p:nvPicPr>
        <p:blipFill rotWithShape="1">
          <a:blip r:embed="rId2">
            <a:alphaModFix/>
          </a:blip>
          <a:srcRect b="0" l="53851" r="30122" t="0"/>
          <a:stretch/>
        </p:blipFill>
        <p:spPr>
          <a:xfrm rot="-5400000">
            <a:off x="3434288" y="890802"/>
            <a:ext cx="2238000" cy="9307800"/>
          </a:xfrm>
          <a:prstGeom prst="rect">
            <a:avLst/>
          </a:prstGeom>
          <a:noFill/>
          <a:ln>
            <a:noFill/>
          </a:ln>
        </p:spPr>
      </p:pic>
      <p:sp>
        <p:nvSpPr>
          <p:cNvPr id="49" name="Google Shape;49;p7"/>
          <p:cNvSpPr/>
          <p:nvPr/>
        </p:nvSpPr>
        <p:spPr>
          <a:xfrm rot="-5400000">
            <a:off x="3481613" y="895003"/>
            <a:ext cx="2232300" cy="92937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9" name="Shape 459"/>
        <p:cNvGrpSpPr/>
        <p:nvPr/>
      </p:nvGrpSpPr>
      <p:grpSpPr>
        <a:xfrm>
          <a:off x="0" y="0"/>
          <a:ext cx="0" cy="0"/>
          <a:chOff x="0" y="0"/>
          <a:chExt cx="0" cy="0"/>
        </a:xfrm>
      </p:grpSpPr>
      <p:sp>
        <p:nvSpPr>
          <p:cNvPr id="460" name="Google Shape;460;p63"/>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rtl="0">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p:txBody>
      </p:sp>
      <p:pic>
        <p:nvPicPr>
          <p:cNvPr descr=" " id="461" name="Google Shape;461;p63"/>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62" name="Google Shape;462;p6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463" name="Google Shape;463;p63"/>
          <p:cNvPicPr preferRelativeResize="0"/>
          <p:nvPr/>
        </p:nvPicPr>
        <p:blipFill>
          <a:blip r:embed="rId3">
            <a:alphaModFix/>
          </a:blip>
          <a:stretch>
            <a:fillRect/>
          </a:stretch>
        </p:blipFill>
        <p:spPr>
          <a:xfrm>
            <a:off x="0" y="0"/>
            <a:ext cx="9118029" cy="307200"/>
          </a:xfrm>
          <a:prstGeom prst="rect">
            <a:avLst/>
          </a:prstGeom>
          <a:noFill/>
          <a:ln>
            <a:noFill/>
          </a:ln>
        </p:spPr>
      </p:pic>
      <p:sp>
        <p:nvSpPr>
          <p:cNvPr id="464" name="Google Shape;464;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5" name="Shape 465"/>
        <p:cNvGrpSpPr/>
        <p:nvPr/>
      </p:nvGrpSpPr>
      <p:grpSpPr>
        <a:xfrm>
          <a:off x="0" y="0"/>
          <a:ext cx="0" cy="0"/>
          <a:chOff x="0" y="0"/>
          <a:chExt cx="0" cy="0"/>
        </a:xfrm>
      </p:grpSpPr>
      <p:sp>
        <p:nvSpPr>
          <p:cNvPr id="466" name="Google Shape;466;p64"/>
          <p:cNvSpPr txBox="1"/>
          <p:nvPr>
            <p:ph type="title"/>
          </p:nvPr>
        </p:nvSpPr>
        <p:spPr>
          <a:xfrm>
            <a:off x="311700" y="426408"/>
            <a:ext cx="4308300" cy="10593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rtl="0">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rtl="0">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rtl="0">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rtl="0">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rtl="0">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rtl="0">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rtl="0">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rtl="0">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p:txBody>
      </p:sp>
      <p:sp>
        <p:nvSpPr>
          <p:cNvPr id="467" name="Google Shape;467;p64"/>
          <p:cNvSpPr txBox="1"/>
          <p:nvPr>
            <p:ph idx="1" type="body"/>
          </p:nvPr>
        </p:nvSpPr>
        <p:spPr>
          <a:xfrm>
            <a:off x="311700" y="1646230"/>
            <a:ext cx="3350400" cy="24189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pic>
        <p:nvPicPr>
          <p:cNvPr descr=" " id="468" name="Google Shape;468;p64"/>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69" name="Google Shape;469;p6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470" name="Google Shape;470;p64"/>
          <p:cNvPicPr preferRelativeResize="0"/>
          <p:nvPr/>
        </p:nvPicPr>
        <p:blipFill>
          <a:blip r:embed="rId3">
            <a:alphaModFix/>
          </a:blip>
          <a:stretch>
            <a:fillRect/>
          </a:stretch>
        </p:blipFill>
        <p:spPr>
          <a:xfrm>
            <a:off x="0" y="0"/>
            <a:ext cx="9118029" cy="307200"/>
          </a:xfrm>
          <a:prstGeom prst="rect">
            <a:avLst/>
          </a:prstGeom>
          <a:noFill/>
          <a:ln>
            <a:noFill/>
          </a:ln>
        </p:spPr>
      </p:pic>
      <p:sp>
        <p:nvSpPr>
          <p:cNvPr id="471" name="Google Shape;471;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472" name="Shape 472"/>
        <p:cNvGrpSpPr/>
        <p:nvPr/>
      </p:nvGrpSpPr>
      <p:grpSpPr>
        <a:xfrm>
          <a:off x="0" y="0"/>
          <a:ext cx="0" cy="0"/>
          <a:chOff x="0" y="0"/>
          <a:chExt cx="0" cy="0"/>
        </a:xfrm>
      </p:grpSpPr>
      <p:pic>
        <p:nvPicPr>
          <p:cNvPr id="473" name="Google Shape;473;p65"/>
          <p:cNvPicPr preferRelativeResize="0"/>
          <p:nvPr/>
        </p:nvPicPr>
        <p:blipFill>
          <a:blip r:embed="rId2">
            <a:alphaModFix/>
          </a:blip>
          <a:stretch>
            <a:fillRect/>
          </a:stretch>
        </p:blipFill>
        <p:spPr>
          <a:xfrm>
            <a:off x="0" y="0"/>
            <a:ext cx="9144003" cy="5143501"/>
          </a:xfrm>
          <a:prstGeom prst="rect">
            <a:avLst/>
          </a:prstGeom>
          <a:noFill/>
          <a:ln>
            <a:noFill/>
          </a:ln>
        </p:spPr>
      </p:pic>
      <p:sp>
        <p:nvSpPr>
          <p:cNvPr id="474" name="Google Shape;474;p65"/>
          <p:cNvSpPr txBox="1"/>
          <p:nvPr>
            <p:ph type="title"/>
          </p:nvPr>
        </p:nvSpPr>
        <p:spPr>
          <a:xfrm>
            <a:off x="407175" y="450150"/>
            <a:ext cx="8329500" cy="3825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rtl="0">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rtl="0">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rtl="0">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rtl="0">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rtl="0">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rtl="0">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rtl="0">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rtl="0">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p:txBody>
      </p:sp>
      <p:pic>
        <p:nvPicPr>
          <p:cNvPr descr=" " id="475" name="Google Shape;475;p65"/>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476" name="Google Shape;476;p6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477" name="Google Shape;477;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8" name="Shape 478"/>
        <p:cNvGrpSpPr/>
        <p:nvPr/>
      </p:nvGrpSpPr>
      <p:grpSpPr>
        <a:xfrm>
          <a:off x="0" y="0"/>
          <a:ext cx="0" cy="0"/>
          <a:chOff x="0" y="0"/>
          <a:chExt cx="0" cy="0"/>
        </a:xfrm>
      </p:grpSpPr>
      <p:sp>
        <p:nvSpPr>
          <p:cNvPr descr=" " id="479" name="Google Shape;479;p66"/>
          <p:cNvSpPr/>
          <p:nvPr/>
        </p:nvSpPr>
        <p:spPr>
          <a:xfrm>
            <a:off x="4572000" y="-125"/>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6"/>
          <p:cNvSpPr txBox="1"/>
          <p:nvPr>
            <p:ph type="title"/>
          </p:nvPr>
        </p:nvSpPr>
        <p:spPr>
          <a:xfrm>
            <a:off x="294375" y="1233175"/>
            <a:ext cx="4079100" cy="1482300"/>
          </a:xfrm>
          <a:prstGeom prst="rect">
            <a:avLst/>
          </a:prstGeom>
        </p:spPr>
        <p:txBody>
          <a:bodyPr anchorCtr="0" anchor="b" bIns="91425" lIns="91425" spcFirstLastPara="1" rIns="91425" wrap="square" tIns="91425">
            <a:noAutofit/>
          </a:bodyPr>
          <a:lstStyle>
            <a:lvl1pPr lvl="0" rt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81" name="Google Shape;481;p66"/>
          <p:cNvSpPr txBox="1"/>
          <p:nvPr>
            <p:ph idx="1" type="subTitle"/>
          </p:nvPr>
        </p:nvSpPr>
        <p:spPr>
          <a:xfrm>
            <a:off x="294375" y="2803075"/>
            <a:ext cx="39558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9A6ABA"/>
              </a:buClr>
              <a:buSzPts val="1800"/>
              <a:buNone/>
              <a:defRPr>
                <a:solidFill>
                  <a:srgbClr val="9A6ABA"/>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82" name="Google Shape;482;p66"/>
          <p:cNvSpPr txBox="1"/>
          <p:nvPr>
            <p:ph idx="2" type="body"/>
          </p:nvPr>
        </p:nvSpPr>
        <p:spPr>
          <a:xfrm>
            <a:off x="4939500" y="724075"/>
            <a:ext cx="3837000" cy="35517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descr=" " id="483" name="Google Shape;483;p66"/>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84" name="Google Shape;484;p6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485" name="Google Shape;485;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page image">
  <p:cSld name="CUSTOM">
    <p:spTree>
      <p:nvGrpSpPr>
        <p:cNvPr id="486" name="Shape 486"/>
        <p:cNvGrpSpPr/>
        <p:nvPr/>
      </p:nvGrpSpPr>
      <p:grpSpPr>
        <a:xfrm>
          <a:off x="0" y="0"/>
          <a:ext cx="0" cy="0"/>
          <a:chOff x="0" y="0"/>
          <a:chExt cx="0" cy="0"/>
        </a:xfrm>
      </p:grpSpPr>
      <p:pic>
        <p:nvPicPr>
          <p:cNvPr descr=" " id="487" name="Google Shape;487;p67"/>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88" name="Google Shape;488;p67"/>
          <p:cNvSpPr txBox="1"/>
          <p:nvPr>
            <p:ph type="title"/>
          </p:nvPr>
        </p:nvSpPr>
        <p:spPr>
          <a:xfrm>
            <a:off x="311700" y="445025"/>
            <a:ext cx="3803100" cy="11424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489" name="Google Shape;489;p67"/>
          <p:cNvSpPr txBox="1"/>
          <p:nvPr>
            <p:ph idx="1" type="body"/>
          </p:nvPr>
        </p:nvSpPr>
        <p:spPr>
          <a:xfrm>
            <a:off x="311700" y="2750150"/>
            <a:ext cx="3466500" cy="1522500"/>
          </a:xfrm>
          <a:prstGeom prst="rect">
            <a:avLst/>
          </a:prstGeom>
        </p:spPr>
        <p:txBody>
          <a:bodyPr anchorCtr="0" anchor="b" bIns="91425" lIns="91425" spcFirstLastPara="1" rIns="91425" wrap="square" tIns="91425">
            <a:noAutofit/>
          </a:bodyPr>
          <a:lstStyle>
            <a:lvl1pPr indent="-298450" lvl="0" marL="457200" rtl="0">
              <a:lnSpc>
                <a:spcPct val="125000"/>
              </a:lnSpc>
              <a:spcBef>
                <a:spcPts val="0"/>
              </a:spcBef>
              <a:spcAft>
                <a:spcPts val="0"/>
              </a:spcAft>
              <a:buSzPts val="1100"/>
              <a:buChar char="●"/>
              <a:defRPr sz="1100"/>
            </a:lvl1pPr>
            <a:lvl2pPr indent="-298450" lvl="1" marL="914400" rtl="0">
              <a:lnSpc>
                <a:spcPct val="125000"/>
              </a:lnSpc>
              <a:spcBef>
                <a:spcPts val="0"/>
              </a:spcBef>
              <a:spcAft>
                <a:spcPts val="0"/>
              </a:spcAft>
              <a:buSzPts val="1100"/>
              <a:buChar char="○"/>
              <a:defRPr sz="1100"/>
            </a:lvl2pPr>
            <a:lvl3pPr indent="-298450" lvl="2" marL="1371600" rtl="0">
              <a:lnSpc>
                <a:spcPct val="125000"/>
              </a:lnSpc>
              <a:spcBef>
                <a:spcPts val="0"/>
              </a:spcBef>
              <a:spcAft>
                <a:spcPts val="0"/>
              </a:spcAft>
              <a:buSzPts val="1100"/>
              <a:buChar char="■"/>
              <a:defRPr sz="1100"/>
            </a:lvl3pPr>
            <a:lvl4pPr indent="-298450" lvl="3" marL="1828800" rtl="0">
              <a:lnSpc>
                <a:spcPct val="125000"/>
              </a:lnSpc>
              <a:spcBef>
                <a:spcPts val="0"/>
              </a:spcBef>
              <a:spcAft>
                <a:spcPts val="0"/>
              </a:spcAft>
              <a:buSzPts val="1100"/>
              <a:buChar char="●"/>
              <a:defRPr sz="1100"/>
            </a:lvl4pPr>
            <a:lvl5pPr indent="-298450" lvl="4" marL="2286000" rtl="0">
              <a:lnSpc>
                <a:spcPct val="125000"/>
              </a:lnSpc>
              <a:spcBef>
                <a:spcPts val="0"/>
              </a:spcBef>
              <a:spcAft>
                <a:spcPts val="0"/>
              </a:spcAft>
              <a:buSzPts val="1100"/>
              <a:buChar char="○"/>
              <a:defRPr sz="1100"/>
            </a:lvl5pPr>
            <a:lvl6pPr indent="-298450" lvl="5" marL="2743200" rtl="0">
              <a:lnSpc>
                <a:spcPct val="125000"/>
              </a:lnSpc>
              <a:spcBef>
                <a:spcPts val="0"/>
              </a:spcBef>
              <a:spcAft>
                <a:spcPts val="0"/>
              </a:spcAft>
              <a:buSzPts val="1100"/>
              <a:buChar char="■"/>
              <a:defRPr sz="1100"/>
            </a:lvl6pPr>
            <a:lvl7pPr indent="-298450" lvl="6" marL="3200400" rtl="0">
              <a:lnSpc>
                <a:spcPct val="125000"/>
              </a:lnSpc>
              <a:spcBef>
                <a:spcPts val="0"/>
              </a:spcBef>
              <a:spcAft>
                <a:spcPts val="0"/>
              </a:spcAft>
              <a:buSzPts val="1100"/>
              <a:buChar char="●"/>
              <a:defRPr sz="1100"/>
            </a:lvl7pPr>
            <a:lvl8pPr indent="-298450" lvl="7" marL="3657600" rtl="0">
              <a:lnSpc>
                <a:spcPct val="125000"/>
              </a:lnSpc>
              <a:spcBef>
                <a:spcPts val="0"/>
              </a:spcBef>
              <a:spcAft>
                <a:spcPts val="0"/>
              </a:spcAft>
              <a:buSzPts val="1100"/>
              <a:buChar char="○"/>
              <a:defRPr sz="1100"/>
            </a:lvl8pPr>
            <a:lvl9pPr indent="-298450" lvl="8" marL="4114800" rtl="0">
              <a:lnSpc>
                <a:spcPct val="125000"/>
              </a:lnSpc>
              <a:spcBef>
                <a:spcPts val="0"/>
              </a:spcBef>
              <a:spcAft>
                <a:spcPts val="0"/>
              </a:spcAft>
              <a:buSzPts val="1100"/>
              <a:buChar char="■"/>
              <a:defRPr sz="1100"/>
            </a:lvl9pPr>
          </a:lstStyle>
          <a:p/>
        </p:txBody>
      </p:sp>
      <p:sp>
        <p:nvSpPr>
          <p:cNvPr id="490" name="Google Shape;490;p6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491" name="Google Shape;491;p67"/>
          <p:cNvPicPr preferRelativeResize="0"/>
          <p:nvPr/>
        </p:nvPicPr>
        <p:blipFill>
          <a:blip r:embed="rId3">
            <a:alphaModFix/>
          </a:blip>
          <a:stretch>
            <a:fillRect/>
          </a:stretch>
        </p:blipFill>
        <p:spPr>
          <a:xfrm>
            <a:off x="0" y="0"/>
            <a:ext cx="9118029" cy="307200"/>
          </a:xfrm>
          <a:prstGeom prst="rect">
            <a:avLst/>
          </a:prstGeom>
          <a:noFill/>
          <a:ln>
            <a:noFill/>
          </a:ln>
        </p:spPr>
      </p:pic>
      <p:sp>
        <p:nvSpPr>
          <p:cNvPr id="492" name="Google Shape;492;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3" name="Shape 493"/>
        <p:cNvGrpSpPr/>
        <p:nvPr/>
      </p:nvGrpSpPr>
      <p:grpSpPr>
        <a:xfrm>
          <a:off x="0" y="0"/>
          <a:ext cx="0" cy="0"/>
          <a:chOff x="0" y="0"/>
          <a:chExt cx="0" cy="0"/>
        </a:xfrm>
      </p:grpSpPr>
      <p:pic>
        <p:nvPicPr>
          <p:cNvPr descr=" " id="494" name="Google Shape;494;p6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95" name="Google Shape;495;p6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496" name="Google Shape;496;p68"/>
          <p:cNvSpPr txBox="1"/>
          <p:nvPr>
            <p:ph type="title"/>
          </p:nvPr>
        </p:nvSpPr>
        <p:spPr>
          <a:xfrm>
            <a:off x="311700" y="3564945"/>
            <a:ext cx="4491300" cy="605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
        <p:nvSpPr>
          <p:cNvPr id="497" name="Google Shape;497;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498" name="Shape 498"/>
        <p:cNvGrpSpPr/>
        <p:nvPr/>
      </p:nvGrpSpPr>
      <p:grpSpPr>
        <a:xfrm>
          <a:off x="0" y="0"/>
          <a:ext cx="0" cy="0"/>
          <a:chOff x="0" y="0"/>
          <a:chExt cx="0" cy="0"/>
        </a:xfrm>
      </p:grpSpPr>
      <p:pic>
        <p:nvPicPr>
          <p:cNvPr id="499" name="Google Shape;499;p69"/>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500" name="Google Shape;500;p69"/>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501" name="Google Shape;501;p69"/>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502" name="Google Shape;502;p69"/>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503" name="Google Shape;503;p69"/>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504" name="Google Shape;504;p6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
        <p:nvSpPr>
          <p:cNvPr id="505" name="Google Shape;505;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
    <p:bg>
      <p:bgPr>
        <a:solidFill>
          <a:schemeClr val="dk1"/>
        </a:solidFill>
      </p:bgPr>
    </p:bg>
    <p:spTree>
      <p:nvGrpSpPr>
        <p:cNvPr id="506" name="Shape 506"/>
        <p:cNvGrpSpPr/>
        <p:nvPr/>
      </p:nvGrpSpPr>
      <p:grpSpPr>
        <a:xfrm>
          <a:off x="0" y="0"/>
          <a:ext cx="0" cy="0"/>
          <a:chOff x="0" y="0"/>
          <a:chExt cx="0" cy="0"/>
        </a:xfrm>
      </p:grpSpPr>
      <p:pic>
        <p:nvPicPr>
          <p:cNvPr id="507" name="Google Shape;507;p70"/>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508" name="Google Shape;508;p70"/>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509" name="Google Shape;509;p70"/>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510" name="Google Shape;510;p70"/>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511" name="Google Shape;511;p70"/>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512" name="Google Shape;512;p7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
        <p:nvSpPr>
          <p:cNvPr id="513" name="Google Shape;513;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1">
  <p:cSld name="CUSTOM_1_1_1">
    <p:bg>
      <p:bgPr>
        <a:solidFill>
          <a:schemeClr val="dk1"/>
        </a:solidFill>
      </p:bgPr>
    </p:bg>
    <p:spTree>
      <p:nvGrpSpPr>
        <p:cNvPr id="514" name="Shape 514"/>
        <p:cNvGrpSpPr/>
        <p:nvPr/>
      </p:nvGrpSpPr>
      <p:grpSpPr>
        <a:xfrm>
          <a:off x="0" y="0"/>
          <a:ext cx="0" cy="0"/>
          <a:chOff x="0" y="0"/>
          <a:chExt cx="0" cy="0"/>
        </a:xfrm>
      </p:grpSpPr>
      <p:pic>
        <p:nvPicPr>
          <p:cNvPr id="515" name="Google Shape;515;p71"/>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516" name="Google Shape;516;p71"/>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517" name="Google Shape;517;p71"/>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518" name="Google Shape;518;p71"/>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519" name="Google Shape;519;p71"/>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520" name="Google Shape;520;p7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
        <p:nvSpPr>
          <p:cNvPr id="521" name="Google Shape;521;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2" name="Shape 522"/>
        <p:cNvGrpSpPr/>
        <p:nvPr/>
      </p:nvGrpSpPr>
      <p:grpSpPr>
        <a:xfrm>
          <a:off x="0" y="0"/>
          <a:ext cx="0" cy="0"/>
          <a:chOff x="0" y="0"/>
          <a:chExt cx="0" cy="0"/>
        </a:xfrm>
      </p:grpSpPr>
      <p:sp>
        <p:nvSpPr>
          <p:cNvPr id="523" name="Google Shape;523;p72"/>
          <p:cNvSpPr txBox="1"/>
          <p:nvPr>
            <p:ph hasCustomPrompt="1" type="title"/>
          </p:nvPr>
        </p:nvSpPr>
        <p:spPr>
          <a:xfrm>
            <a:off x="311700" y="407700"/>
            <a:ext cx="8520600" cy="1938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24" name="Google Shape;524;p72"/>
          <p:cNvSpPr txBox="1"/>
          <p:nvPr>
            <p:ph idx="1" type="body"/>
          </p:nvPr>
        </p:nvSpPr>
        <p:spPr>
          <a:xfrm>
            <a:off x="2475675" y="3360362"/>
            <a:ext cx="4192800" cy="719400"/>
          </a:xfrm>
          <a:prstGeom prst="rect">
            <a:avLst/>
          </a:prstGeom>
        </p:spPr>
        <p:txBody>
          <a:bodyPr anchorCtr="0" anchor="t" bIns="91425" lIns="91425" spcFirstLastPara="1" rIns="91425" wrap="square" tIns="91425">
            <a:noAutofit/>
          </a:bodyPr>
          <a:lstStyle>
            <a:lvl1pPr indent="-304800" lvl="0" marL="457200" rtl="0" algn="ctr">
              <a:lnSpc>
                <a:spcPct val="125000"/>
              </a:lnSpc>
              <a:spcBef>
                <a:spcPts val="0"/>
              </a:spcBef>
              <a:spcAft>
                <a:spcPts val="0"/>
              </a:spcAft>
              <a:buSzPts val="1200"/>
              <a:buChar char="●"/>
              <a:defRPr sz="1200"/>
            </a:lvl1pPr>
            <a:lvl2pPr indent="-304800" lvl="1" marL="914400" rtl="0" algn="ctr">
              <a:lnSpc>
                <a:spcPct val="125000"/>
              </a:lnSpc>
              <a:spcBef>
                <a:spcPts val="0"/>
              </a:spcBef>
              <a:spcAft>
                <a:spcPts val="0"/>
              </a:spcAft>
              <a:buSzPts val="1200"/>
              <a:buChar char="○"/>
              <a:defRPr sz="1200"/>
            </a:lvl2pPr>
            <a:lvl3pPr indent="-304800" lvl="2" marL="1371600" rtl="0" algn="ctr">
              <a:lnSpc>
                <a:spcPct val="125000"/>
              </a:lnSpc>
              <a:spcBef>
                <a:spcPts val="0"/>
              </a:spcBef>
              <a:spcAft>
                <a:spcPts val="0"/>
              </a:spcAft>
              <a:buSzPts val="1200"/>
              <a:buChar char="■"/>
              <a:defRPr sz="1200"/>
            </a:lvl3pPr>
            <a:lvl4pPr indent="-304800" lvl="3" marL="1828800" rtl="0" algn="ctr">
              <a:lnSpc>
                <a:spcPct val="125000"/>
              </a:lnSpc>
              <a:spcBef>
                <a:spcPts val="0"/>
              </a:spcBef>
              <a:spcAft>
                <a:spcPts val="0"/>
              </a:spcAft>
              <a:buSzPts val="1200"/>
              <a:buChar char="●"/>
              <a:defRPr sz="1200"/>
            </a:lvl4pPr>
            <a:lvl5pPr indent="-304800" lvl="4" marL="2286000" rtl="0" algn="ctr">
              <a:lnSpc>
                <a:spcPct val="125000"/>
              </a:lnSpc>
              <a:spcBef>
                <a:spcPts val="0"/>
              </a:spcBef>
              <a:spcAft>
                <a:spcPts val="0"/>
              </a:spcAft>
              <a:buSzPts val="1200"/>
              <a:buChar char="○"/>
              <a:defRPr sz="1200"/>
            </a:lvl5pPr>
            <a:lvl6pPr indent="-304800" lvl="5" marL="2743200" rtl="0" algn="ctr">
              <a:lnSpc>
                <a:spcPct val="125000"/>
              </a:lnSpc>
              <a:spcBef>
                <a:spcPts val="0"/>
              </a:spcBef>
              <a:spcAft>
                <a:spcPts val="0"/>
              </a:spcAft>
              <a:buSzPts val="1200"/>
              <a:buChar char="■"/>
              <a:defRPr sz="1200"/>
            </a:lvl6pPr>
            <a:lvl7pPr indent="-304800" lvl="6" marL="3200400" rtl="0" algn="ctr">
              <a:lnSpc>
                <a:spcPct val="125000"/>
              </a:lnSpc>
              <a:spcBef>
                <a:spcPts val="0"/>
              </a:spcBef>
              <a:spcAft>
                <a:spcPts val="0"/>
              </a:spcAft>
              <a:buSzPts val="1200"/>
              <a:buChar char="●"/>
              <a:defRPr sz="1200"/>
            </a:lvl7pPr>
            <a:lvl8pPr indent="-304800" lvl="7" marL="3657600" rtl="0" algn="ctr">
              <a:lnSpc>
                <a:spcPct val="125000"/>
              </a:lnSpc>
              <a:spcBef>
                <a:spcPts val="0"/>
              </a:spcBef>
              <a:spcAft>
                <a:spcPts val="0"/>
              </a:spcAft>
              <a:buSzPts val="1200"/>
              <a:buChar char="○"/>
              <a:defRPr sz="1200"/>
            </a:lvl8pPr>
            <a:lvl9pPr indent="-304800" lvl="8" marL="4114800" rtl="0" algn="ctr">
              <a:lnSpc>
                <a:spcPct val="125000"/>
              </a:lnSpc>
              <a:spcBef>
                <a:spcPts val="0"/>
              </a:spcBef>
              <a:spcAft>
                <a:spcPts val="0"/>
              </a:spcAft>
              <a:buSzPts val="1200"/>
              <a:buChar char="■"/>
              <a:defRPr sz="1200"/>
            </a:lvl9pPr>
          </a:lstStyle>
          <a:p/>
        </p:txBody>
      </p:sp>
      <p:pic>
        <p:nvPicPr>
          <p:cNvPr descr=" " id="525" name="Google Shape;525;p72"/>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26" name="Google Shape;526;p7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527" name="Google Shape;527;p72"/>
          <p:cNvSpPr txBox="1"/>
          <p:nvPr>
            <p:ph idx="2" type="subTitle"/>
          </p:nvPr>
        </p:nvSpPr>
        <p:spPr>
          <a:xfrm>
            <a:off x="407175" y="2537800"/>
            <a:ext cx="8329200" cy="719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800">
                <a:solidFill>
                  <a:schemeClr val="accent3"/>
                </a:solidFill>
                <a:latin typeface="Montserrat Black"/>
                <a:ea typeface="Montserrat Black"/>
                <a:cs typeface="Montserrat Black"/>
                <a:sym typeface="Montserrat Black"/>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528" name="Google Shape;528;p72"/>
          <p:cNvPicPr preferRelativeResize="0"/>
          <p:nvPr/>
        </p:nvPicPr>
        <p:blipFill>
          <a:blip r:embed="rId3">
            <a:alphaModFix/>
          </a:blip>
          <a:stretch>
            <a:fillRect/>
          </a:stretch>
        </p:blipFill>
        <p:spPr>
          <a:xfrm>
            <a:off x="0" y="0"/>
            <a:ext cx="9118029" cy="307200"/>
          </a:xfrm>
          <a:prstGeom prst="rect">
            <a:avLst/>
          </a:prstGeom>
          <a:noFill/>
          <a:ln>
            <a:noFill/>
          </a:ln>
        </p:spPr>
      </p:pic>
      <p:sp>
        <p:nvSpPr>
          <p:cNvPr id="529" name="Google Shape;529;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8"/>
          <p:cNvSpPr txBox="1"/>
          <p:nvPr>
            <p:ph type="title"/>
          </p:nvPr>
        </p:nvSpPr>
        <p:spPr>
          <a:xfrm>
            <a:off x="4902061" y="1657350"/>
            <a:ext cx="3710100" cy="576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500">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3" name="Google Shape;53;p8"/>
          <p:cNvSpPr txBox="1"/>
          <p:nvPr>
            <p:ph idx="1" type="subTitle"/>
          </p:nvPr>
        </p:nvSpPr>
        <p:spPr>
          <a:xfrm>
            <a:off x="4902061" y="2324850"/>
            <a:ext cx="3710100" cy="149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4" name="Google Shape;54;p8"/>
          <p:cNvSpPr/>
          <p:nvPr/>
        </p:nvSpPr>
        <p:spPr>
          <a:xfrm>
            <a:off x="-129750" y="-68875"/>
            <a:ext cx="9403500" cy="782100"/>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5400000">
            <a:off x="4197325" y="-4381697"/>
            <a:ext cx="765900" cy="94203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530" name="Shape 530"/>
        <p:cNvGrpSpPr/>
        <p:nvPr/>
      </p:nvGrpSpPr>
      <p:grpSpPr>
        <a:xfrm>
          <a:off x="0" y="0"/>
          <a:ext cx="0" cy="0"/>
          <a:chOff x="0" y="0"/>
          <a:chExt cx="0" cy="0"/>
        </a:xfrm>
      </p:grpSpPr>
      <p:pic>
        <p:nvPicPr>
          <p:cNvPr descr=" " id="531" name="Google Shape;531;p73"/>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32" name="Google Shape;532;p7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533" name="Google Shape;533;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534" name="Shape 534"/>
        <p:cNvGrpSpPr/>
        <p:nvPr/>
      </p:nvGrpSpPr>
      <p:grpSpPr>
        <a:xfrm>
          <a:off x="0" y="0"/>
          <a:ext cx="0" cy="0"/>
          <a:chOff x="0" y="0"/>
          <a:chExt cx="0" cy="0"/>
        </a:xfrm>
      </p:grpSpPr>
      <p:sp>
        <p:nvSpPr>
          <p:cNvPr id="535" name="Google Shape;535;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9"/>
          <p:cNvSpPr txBox="1"/>
          <p:nvPr>
            <p:ph idx="1" type="body"/>
          </p:nvPr>
        </p:nvSpPr>
        <p:spPr>
          <a:xfrm>
            <a:off x="5295625" y="2677450"/>
            <a:ext cx="2661900" cy="1853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b="1" sz="3200">
                <a:solidFill>
                  <a:schemeClr val="dk2"/>
                </a:solidFill>
                <a:latin typeface="Oxygen"/>
                <a:ea typeface="Oxygen"/>
                <a:cs typeface="Oxygen"/>
                <a:sym typeface="Oxygen"/>
              </a:defRPr>
            </a:lvl1pPr>
          </a:lstStyle>
          <a:p/>
        </p:txBody>
      </p:sp>
      <p:sp>
        <p:nvSpPr>
          <p:cNvPr id="59" name="Google Shape;59;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latin typeface="Oxygen"/>
                <a:ea typeface="Oxygen"/>
                <a:cs typeface="Oxygen"/>
                <a:sym typeface="Oxygen"/>
              </a:defRPr>
            </a:lvl1pPr>
            <a:lvl2pPr lvl="1">
              <a:buNone/>
              <a:defRPr>
                <a:solidFill>
                  <a:schemeClr val="dk2"/>
                </a:solidFill>
                <a:latin typeface="Oxygen"/>
                <a:ea typeface="Oxygen"/>
                <a:cs typeface="Oxygen"/>
                <a:sym typeface="Oxygen"/>
              </a:defRPr>
            </a:lvl2pPr>
            <a:lvl3pPr lvl="2">
              <a:buNone/>
              <a:defRPr>
                <a:solidFill>
                  <a:schemeClr val="dk2"/>
                </a:solidFill>
                <a:latin typeface="Oxygen"/>
                <a:ea typeface="Oxygen"/>
                <a:cs typeface="Oxygen"/>
                <a:sym typeface="Oxygen"/>
              </a:defRPr>
            </a:lvl3pPr>
            <a:lvl4pPr lvl="3">
              <a:buNone/>
              <a:defRPr>
                <a:solidFill>
                  <a:schemeClr val="dk2"/>
                </a:solidFill>
                <a:latin typeface="Oxygen"/>
                <a:ea typeface="Oxygen"/>
                <a:cs typeface="Oxygen"/>
                <a:sym typeface="Oxygen"/>
              </a:defRPr>
            </a:lvl4pPr>
            <a:lvl5pPr lvl="4">
              <a:buNone/>
              <a:defRPr>
                <a:solidFill>
                  <a:schemeClr val="dk2"/>
                </a:solidFill>
                <a:latin typeface="Oxygen"/>
                <a:ea typeface="Oxygen"/>
                <a:cs typeface="Oxygen"/>
                <a:sym typeface="Oxygen"/>
              </a:defRPr>
            </a:lvl5pPr>
            <a:lvl6pPr lvl="5">
              <a:buNone/>
              <a:defRPr>
                <a:solidFill>
                  <a:schemeClr val="dk2"/>
                </a:solidFill>
                <a:latin typeface="Oxygen"/>
                <a:ea typeface="Oxygen"/>
                <a:cs typeface="Oxygen"/>
                <a:sym typeface="Oxygen"/>
              </a:defRPr>
            </a:lvl6pPr>
            <a:lvl7pPr lvl="6">
              <a:buNone/>
              <a:defRPr>
                <a:solidFill>
                  <a:schemeClr val="dk2"/>
                </a:solidFill>
                <a:latin typeface="Oxygen"/>
                <a:ea typeface="Oxygen"/>
                <a:cs typeface="Oxygen"/>
                <a:sym typeface="Oxygen"/>
              </a:defRPr>
            </a:lvl7pPr>
            <a:lvl8pPr lvl="7">
              <a:buNone/>
              <a:defRPr>
                <a:solidFill>
                  <a:schemeClr val="dk2"/>
                </a:solidFill>
                <a:latin typeface="Oxygen"/>
                <a:ea typeface="Oxygen"/>
                <a:cs typeface="Oxygen"/>
                <a:sym typeface="Oxygen"/>
              </a:defRPr>
            </a:lvl8pPr>
            <a:lvl9pPr lvl="8">
              <a:buNone/>
              <a:defRPr>
                <a:solidFill>
                  <a:schemeClr val="dk2"/>
                </a:solidFill>
                <a:latin typeface="Oxygen"/>
                <a:ea typeface="Oxygen"/>
                <a:cs typeface="Oxygen"/>
                <a:sym typeface="Oxyge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sp>
        <p:nvSpPr>
          <p:cNvPr id="61" name="Google Shape;61;p10"/>
          <p:cNvSpPr txBox="1"/>
          <p:nvPr>
            <p:ph hasCustomPrompt="1" type="title"/>
          </p:nvPr>
        </p:nvSpPr>
        <p:spPr>
          <a:xfrm>
            <a:off x="1223726" y="1550425"/>
            <a:ext cx="6678000" cy="1588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2" name="Google Shape;62;p10"/>
          <p:cNvSpPr txBox="1"/>
          <p:nvPr>
            <p:ph idx="1" type="subTitle"/>
          </p:nvPr>
        </p:nvSpPr>
        <p:spPr>
          <a:xfrm>
            <a:off x="1251548" y="3155175"/>
            <a:ext cx="5618100" cy="41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63" name="Google Shape;63;p10"/>
          <p:cNvSpPr/>
          <p:nvPr/>
        </p:nvSpPr>
        <p:spPr>
          <a:xfrm>
            <a:off x="-129750" y="-53142"/>
            <a:ext cx="9403500" cy="921900"/>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0"/>
          <p:cNvSpPr/>
          <p:nvPr/>
        </p:nvSpPr>
        <p:spPr>
          <a:xfrm rot="5400000">
            <a:off x="4069825" y="-4352025"/>
            <a:ext cx="1020900" cy="94203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0"/>
          <p:cNvSpPr/>
          <p:nvPr/>
        </p:nvSpPr>
        <p:spPr>
          <a:xfrm rot="10800000">
            <a:off x="-113200" y="4285130"/>
            <a:ext cx="9403500" cy="921600"/>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p:nvPr/>
        </p:nvSpPr>
        <p:spPr>
          <a:xfrm rot="-5400000">
            <a:off x="4069825" y="85325"/>
            <a:ext cx="1020900" cy="9420300"/>
          </a:xfrm>
          <a:prstGeom prst="rect">
            <a:avLst/>
          </a:prstGeom>
          <a:gradFill>
            <a:gsLst>
              <a:gs pos="0">
                <a:srgbClr val="FFFFFF">
                  <a:alpha val="0"/>
                </a:srgbClr>
              </a:gs>
              <a:gs pos="100000">
                <a:srgbClr val="000000">
                  <a:alpha val="85098"/>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20" Type="http://schemas.openxmlformats.org/officeDocument/2006/relationships/theme" Target="../theme/theme4.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5" Type="http://schemas.openxmlformats.org/officeDocument/2006/relationships/slideLayout" Target="../slideLayouts/slideLayout67.xml"/><Relationship Id="rId14" Type="http://schemas.openxmlformats.org/officeDocument/2006/relationships/slideLayout" Target="../slideLayouts/slideLayout66.xml"/><Relationship Id="rId17" Type="http://schemas.openxmlformats.org/officeDocument/2006/relationships/slideLayout" Target="../slideLayouts/slideLayout69.xml"/><Relationship Id="rId16" Type="http://schemas.openxmlformats.org/officeDocument/2006/relationships/slideLayout" Target="../slideLayouts/slideLayout68.xml"/><Relationship Id="rId19" Type="http://schemas.openxmlformats.org/officeDocument/2006/relationships/slideLayout" Target="../slideLayouts/slideLayout71.xml"/><Relationship Id="rId18"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4D4D4D"/>
            </a:gs>
            <a:gs pos="100000">
              <a:srgbClr val="000000"/>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Oxygen"/>
              <a:buNone/>
              <a:defRPr b="1" sz="3000">
                <a:solidFill>
                  <a:schemeClr val="dk2"/>
                </a:solidFill>
                <a:latin typeface="Oxygen"/>
                <a:ea typeface="Oxygen"/>
                <a:cs typeface="Oxygen"/>
                <a:sym typeface="Oxygen"/>
              </a:defRPr>
            </a:lvl1pPr>
            <a:lvl2pPr lvl="1">
              <a:spcBef>
                <a:spcPts val="0"/>
              </a:spcBef>
              <a:spcAft>
                <a:spcPts val="0"/>
              </a:spcAft>
              <a:buClr>
                <a:schemeClr val="dk2"/>
              </a:buClr>
              <a:buSzPts val="2800"/>
              <a:buFont typeface="Oxygen"/>
              <a:buNone/>
              <a:defRPr b="1" sz="2800">
                <a:solidFill>
                  <a:schemeClr val="dk2"/>
                </a:solidFill>
                <a:latin typeface="Oxygen"/>
                <a:ea typeface="Oxygen"/>
                <a:cs typeface="Oxygen"/>
                <a:sym typeface="Oxygen"/>
              </a:defRPr>
            </a:lvl2pPr>
            <a:lvl3pPr lvl="2">
              <a:spcBef>
                <a:spcPts val="0"/>
              </a:spcBef>
              <a:spcAft>
                <a:spcPts val="0"/>
              </a:spcAft>
              <a:buClr>
                <a:schemeClr val="dk2"/>
              </a:buClr>
              <a:buSzPts val="2800"/>
              <a:buFont typeface="Oxygen"/>
              <a:buNone/>
              <a:defRPr b="1" sz="2800">
                <a:solidFill>
                  <a:schemeClr val="dk2"/>
                </a:solidFill>
                <a:latin typeface="Oxygen"/>
                <a:ea typeface="Oxygen"/>
                <a:cs typeface="Oxygen"/>
                <a:sym typeface="Oxygen"/>
              </a:defRPr>
            </a:lvl3pPr>
            <a:lvl4pPr lvl="3">
              <a:spcBef>
                <a:spcPts val="0"/>
              </a:spcBef>
              <a:spcAft>
                <a:spcPts val="0"/>
              </a:spcAft>
              <a:buClr>
                <a:schemeClr val="dk2"/>
              </a:buClr>
              <a:buSzPts val="2800"/>
              <a:buFont typeface="Oxygen"/>
              <a:buNone/>
              <a:defRPr b="1" sz="2800">
                <a:solidFill>
                  <a:schemeClr val="dk2"/>
                </a:solidFill>
                <a:latin typeface="Oxygen"/>
                <a:ea typeface="Oxygen"/>
                <a:cs typeface="Oxygen"/>
                <a:sym typeface="Oxygen"/>
              </a:defRPr>
            </a:lvl4pPr>
            <a:lvl5pPr lvl="4">
              <a:spcBef>
                <a:spcPts val="0"/>
              </a:spcBef>
              <a:spcAft>
                <a:spcPts val="0"/>
              </a:spcAft>
              <a:buClr>
                <a:schemeClr val="dk2"/>
              </a:buClr>
              <a:buSzPts val="2800"/>
              <a:buFont typeface="Oxygen"/>
              <a:buNone/>
              <a:defRPr b="1" sz="2800">
                <a:solidFill>
                  <a:schemeClr val="dk2"/>
                </a:solidFill>
                <a:latin typeface="Oxygen"/>
                <a:ea typeface="Oxygen"/>
                <a:cs typeface="Oxygen"/>
                <a:sym typeface="Oxygen"/>
              </a:defRPr>
            </a:lvl5pPr>
            <a:lvl6pPr lvl="5">
              <a:spcBef>
                <a:spcPts val="0"/>
              </a:spcBef>
              <a:spcAft>
                <a:spcPts val="0"/>
              </a:spcAft>
              <a:buClr>
                <a:schemeClr val="dk2"/>
              </a:buClr>
              <a:buSzPts val="2800"/>
              <a:buFont typeface="Oxygen"/>
              <a:buNone/>
              <a:defRPr b="1" sz="2800">
                <a:solidFill>
                  <a:schemeClr val="dk2"/>
                </a:solidFill>
                <a:latin typeface="Oxygen"/>
                <a:ea typeface="Oxygen"/>
                <a:cs typeface="Oxygen"/>
                <a:sym typeface="Oxygen"/>
              </a:defRPr>
            </a:lvl6pPr>
            <a:lvl7pPr lvl="6">
              <a:spcBef>
                <a:spcPts val="0"/>
              </a:spcBef>
              <a:spcAft>
                <a:spcPts val="0"/>
              </a:spcAft>
              <a:buClr>
                <a:schemeClr val="dk2"/>
              </a:buClr>
              <a:buSzPts val="2800"/>
              <a:buFont typeface="Oxygen"/>
              <a:buNone/>
              <a:defRPr b="1" sz="2800">
                <a:solidFill>
                  <a:schemeClr val="dk2"/>
                </a:solidFill>
                <a:latin typeface="Oxygen"/>
                <a:ea typeface="Oxygen"/>
                <a:cs typeface="Oxygen"/>
                <a:sym typeface="Oxygen"/>
              </a:defRPr>
            </a:lvl7pPr>
            <a:lvl8pPr lvl="7">
              <a:spcBef>
                <a:spcPts val="0"/>
              </a:spcBef>
              <a:spcAft>
                <a:spcPts val="0"/>
              </a:spcAft>
              <a:buClr>
                <a:schemeClr val="dk2"/>
              </a:buClr>
              <a:buSzPts val="2800"/>
              <a:buFont typeface="Oxygen"/>
              <a:buNone/>
              <a:defRPr b="1" sz="2800">
                <a:solidFill>
                  <a:schemeClr val="dk2"/>
                </a:solidFill>
                <a:latin typeface="Oxygen"/>
                <a:ea typeface="Oxygen"/>
                <a:cs typeface="Oxygen"/>
                <a:sym typeface="Oxygen"/>
              </a:defRPr>
            </a:lvl8pPr>
            <a:lvl9pPr lvl="8">
              <a:spcBef>
                <a:spcPts val="0"/>
              </a:spcBef>
              <a:spcAft>
                <a:spcPts val="0"/>
              </a:spcAft>
              <a:buClr>
                <a:schemeClr val="dk2"/>
              </a:buClr>
              <a:buSzPts val="2800"/>
              <a:buFont typeface="Oxygen"/>
              <a:buNone/>
              <a:defRPr b="1" sz="2800">
                <a:solidFill>
                  <a:schemeClr val="dk2"/>
                </a:solidFill>
                <a:latin typeface="Oxygen"/>
                <a:ea typeface="Oxygen"/>
                <a:cs typeface="Oxygen"/>
                <a:sym typeface="Oxygen"/>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indent="-317500" lvl="1" marL="9144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2pPr>
            <a:lvl3pPr indent="-317500" lvl="2" marL="13716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3pPr>
            <a:lvl4pPr indent="-317500" lvl="3" marL="18288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4pPr>
            <a:lvl5pPr indent="-317500" lvl="4" marL="22860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5pPr>
            <a:lvl6pPr indent="-317500" lvl="5" marL="27432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6pPr>
            <a:lvl7pPr indent="-317500" lvl="6" marL="32004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7pPr>
            <a:lvl8pPr indent="-317500" lvl="7" marL="36576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8pPr>
            <a:lvl9pPr indent="-317500" lvl="8" marL="4114800">
              <a:lnSpc>
                <a:spcPct val="115000"/>
              </a:lnSpc>
              <a:spcBef>
                <a:spcPts val="1600"/>
              </a:spcBef>
              <a:spcAft>
                <a:spcPts val="1600"/>
              </a:spcAft>
              <a:buClr>
                <a:schemeClr val="lt1"/>
              </a:buClr>
              <a:buSzPts val="1400"/>
              <a:buFont typeface="Roboto"/>
              <a:buChar char="■"/>
              <a:defRPr>
                <a:solidFill>
                  <a:schemeClr val="lt1"/>
                </a:solidFill>
                <a:latin typeface="Roboto"/>
                <a:ea typeface="Roboto"/>
                <a:cs typeface="Roboto"/>
                <a:sym typeface="Robot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lt1"/>
                </a:solidFill>
                <a:latin typeface="Roboto"/>
                <a:ea typeface="Roboto"/>
                <a:cs typeface="Roboto"/>
                <a:sym typeface="Roboto"/>
              </a:defRPr>
            </a:lvl1pPr>
            <a:lvl2pPr lvl="1" algn="r">
              <a:buNone/>
              <a:defRPr sz="1300">
                <a:solidFill>
                  <a:schemeClr val="lt1"/>
                </a:solidFill>
                <a:latin typeface="Roboto"/>
                <a:ea typeface="Roboto"/>
                <a:cs typeface="Roboto"/>
                <a:sym typeface="Roboto"/>
              </a:defRPr>
            </a:lvl2pPr>
            <a:lvl3pPr lvl="2" algn="r">
              <a:buNone/>
              <a:defRPr sz="1300">
                <a:solidFill>
                  <a:schemeClr val="lt1"/>
                </a:solidFill>
                <a:latin typeface="Roboto"/>
                <a:ea typeface="Roboto"/>
                <a:cs typeface="Roboto"/>
                <a:sym typeface="Roboto"/>
              </a:defRPr>
            </a:lvl3pPr>
            <a:lvl4pPr lvl="3" algn="r">
              <a:buNone/>
              <a:defRPr sz="1300">
                <a:solidFill>
                  <a:schemeClr val="lt1"/>
                </a:solidFill>
                <a:latin typeface="Roboto"/>
                <a:ea typeface="Roboto"/>
                <a:cs typeface="Roboto"/>
                <a:sym typeface="Roboto"/>
              </a:defRPr>
            </a:lvl4pPr>
            <a:lvl5pPr lvl="4" algn="r">
              <a:buNone/>
              <a:defRPr sz="1300">
                <a:solidFill>
                  <a:schemeClr val="lt1"/>
                </a:solidFill>
                <a:latin typeface="Roboto"/>
                <a:ea typeface="Roboto"/>
                <a:cs typeface="Roboto"/>
                <a:sym typeface="Roboto"/>
              </a:defRPr>
            </a:lvl5pPr>
            <a:lvl6pPr lvl="5" algn="r">
              <a:buNone/>
              <a:defRPr sz="1300">
                <a:solidFill>
                  <a:schemeClr val="lt1"/>
                </a:solidFill>
                <a:latin typeface="Roboto"/>
                <a:ea typeface="Roboto"/>
                <a:cs typeface="Roboto"/>
                <a:sym typeface="Roboto"/>
              </a:defRPr>
            </a:lvl6pPr>
            <a:lvl7pPr lvl="6" algn="r">
              <a:buNone/>
              <a:defRPr sz="1300">
                <a:solidFill>
                  <a:schemeClr val="lt1"/>
                </a:solidFill>
                <a:latin typeface="Roboto"/>
                <a:ea typeface="Roboto"/>
                <a:cs typeface="Roboto"/>
                <a:sym typeface="Roboto"/>
              </a:defRPr>
            </a:lvl7pPr>
            <a:lvl8pPr lvl="7" algn="r">
              <a:buNone/>
              <a:defRPr sz="1300">
                <a:solidFill>
                  <a:schemeClr val="lt1"/>
                </a:solidFill>
                <a:latin typeface="Roboto"/>
                <a:ea typeface="Roboto"/>
                <a:cs typeface="Roboto"/>
                <a:sym typeface="Roboto"/>
              </a:defRPr>
            </a:lvl8pPr>
            <a:lvl9pPr lvl="8" algn="r">
              <a:buNone/>
              <a:defRPr sz="13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lt1"/>
        </a:solidFill>
      </p:bgPr>
    </p:bg>
    <p:spTree>
      <p:nvGrpSpPr>
        <p:cNvPr id="346" name="Shape 346"/>
        <p:cNvGrpSpPr/>
        <p:nvPr/>
      </p:nvGrpSpPr>
      <p:grpSpPr>
        <a:xfrm>
          <a:off x="0" y="0"/>
          <a:ext cx="0" cy="0"/>
          <a:chOff x="0" y="0"/>
          <a:chExt cx="0" cy="0"/>
        </a:xfrm>
      </p:grpSpPr>
      <p:sp>
        <p:nvSpPr>
          <p:cNvPr id="347" name="Google Shape;347;p43"/>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348" name="Google Shape;348;p43"/>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rtl="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
        <p:nvSpPr>
          <p:cNvPr id="349" name="Google Shape;34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Lato"/>
                <a:ea typeface="Lato"/>
                <a:cs typeface="Lato"/>
                <a:sym typeface="Lato"/>
              </a:defRPr>
            </a:lvl1pPr>
            <a:lvl2pPr lvl="1" rtl="0" algn="r">
              <a:buNone/>
              <a:defRPr sz="1000">
                <a:solidFill>
                  <a:schemeClr val="dk1"/>
                </a:solidFill>
                <a:latin typeface="Lato"/>
                <a:ea typeface="Lato"/>
                <a:cs typeface="Lato"/>
                <a:sym typeface="Lato"/>
              </a:defRPr>
            </a:lvl2pPr>
            <a:lvl3pPr lvl="2" rtl="0" algn="r">
              <a:buNone/>
              <a:defRPr sz="1000">
                <a:solidFill>
                  <a:schemeClr val="dk1"/>
                </a:solidFill>
                <a:latin typeface="Lato"/>
                <a:ea typeface="Lato"/>
                <a:cs typeface="Lato"/>
                <a:sym typeface="Lato"/>
              </a:defRPr>
            </a:lvl3pPr>
            <a:lvl4pPr lvl="3" rtl="0" algn="r">
              <a:buNone/>
              <a:defRPr sz="1000">
                <a:solidFill>
                  <a:schemeClr val="dk1"/>
                </a:solidFill>
                <a:latin typeface="Lato"/>
                <a:ea typeface="Lato"/>
                <a:cs typeface="Lato"/>
                <a:sym typeface="Lato"/>
              </a:defRPr>
            </a:lvl4pPr>
            <a:lvl5pPr lvl="4" rtl="0" algn="r">
              <a:buNone/>
              <a:defRPr sz="1000">
                <a:solidFill>
                  <a:schemeClr val="dk1"/>
                </a:solidFill>
                <a:latin typeface="Lato"/>
                <a:ea typeface="Lato"/>
                <a:cs typeface="Lato"/>
                <a:sym typeface="Lato"/>
              </a:defRPr>
            </a:lvl5pPr>
            <a:lvl6pPr lvl="5" rtl="0" algn="r">
              <a:buNone/>
              <a:defRPr sz="1000">
                <a:solidFill>
                  <a:schemeClr val="dk1"/>
                </a:solidFill>
                <a:latin typeface="Lato"/>
                <a:ea typeface="Lato"/>
                <a:cs typeface="Lato"/>
                <a:sym typeface="Lato"/>
              </a:defRPr>
            </a:lvl6pPr>
            <a:lvl7pPr lvl="6" rtl="0" algn="r">
              <a:buNone/>
              <a:defRPr sz="1000">
                <a:solidFill>
                  <a:schemeClr val="dk1"/>
                </a:solidFill>
                <a:latin typeface="Lato"/>
                <a:ea typeface="Lato"/>
                <a:cs typeface="Lato"/>
                <a:sym typeface="Lato"/>
              </a:defRPr>
            </a:lvl7pPr>
            <a:lvl8pPr lvl="7" rtl="0" algn="r">
              <a:buNone/>
              <a:defRPr sz="1000">
                <a:solidFill>
                  <a:schemeClr val="dk1"/>
                </a:solidFill>
                <a:latin typeface="Lato"/>
                <a:ea typeface="Lato"/>
                <a:cs typeface="Lato"/>
                <a:sym typeface="Lato"/>
              </a:defRPr>
            </a:lvl8pPr>
            <a:lvl9pPr lvl="8" rtl="0"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5" name="Shape 405"/>
        <p:cNvGrpSpPr/>
        <p:nvPr/>
      </p:nvGrpSpPr>
      <p:grpSpPr>
        <a:xfrm>
          <a:off x="0" y="0"/>
          <a:ext cx="0" cy="0"/>
          <a:chOff x="0" y="0"/>
          <a:chExt cx="0" cy="0"/>
        </a:xfrm>
      </p:grpSpPr>
      <p:sp>
        <p:nvSpPr>
          <p:cNvPr id="406" name="Google Shape;406;p55"/>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57068C"/>
              </a:buClr>
              <a:buSzPts val="4200"/>
              <a:buFont typeface="Montserrat ExtraBold"/>
              <a:buNone/>
              <a:defRPr sz="4200">
                <a:solidFill>
                  <a:srgbClr val="57068C"/>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07" name="Google Shape;407;p55"/>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indent="-317500" lvl="1" marL="9144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indent="-317500" lvl="2" marL="13716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indent="-317500" lvl="3" marL="18288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indent="-317500" lvl="4" marL="22860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indent="-317500" lvl="5" marL="27432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indent="-317500" lvl="6" marL="32004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indent="-317500" lvl="7" marL="3657600" rtl="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indent="-317500" lvl="8" marL="4114800" rtl="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p:txBody>
      </p:sp>
      <p:sp>
        <p:nvSpPr>
          <p:cNvPr id="408" name="Google Shape;408;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333333"/>
                </a:solidFill>
                <a:latin typeface="Montserrat"/>
                <a:ea typeface="Montserrat"/>
                <a:cs typeface="Montserrat"/>
                <a:sym typeface="Montserrat"/>
              </a:defRPr>
            </a:lvl1pPr>
            <a:lvl2pPr lvl="1" algn="r">
              <a:buNone/>
              <a:defRPr sz="1300">
                <a:solidFill>
                  <a:srgbClr val="333333"/>
                </a:solidFill>
                <a:latin typeface="Montserrat"/>
                <a:ea typeface="Montserrat"/>
                <a:cs typeface="Montserrat"/>
                <a:sym typeface="Montserrat"/>
              </a:defRPr>
            </a:lvl2pPr>
            <a:lvl3pPr lvl="2" algn="r">
              <a:buNone/>
              <a:defRPr sz="1300">
                <a:solidFill>
                  <a:srgbClr val="333333"/>
                </a:solidFill>
                <a:latin typeface="Montserrat"/>
                <a:ea typeface="Montserrat"/>
                <a:cs typeface="Montserrat"/>
                <a:sym typeface="Montserrat"/>
              </a:defRPr>
            </a:lvl3pPr>
            <a:lvl4pPr lvl="3" algn="r">
              <a:buNone/>
              <a:defRPr sz="1300">
                <a:solidFill>
                  <a:srgbClr val="333333"/>
                </a:solidFill>
                <a:latin typeface="Montserrat"/>
                <a:ea typeface="Montserrat"/>
                <a:cs typeface="Montserrat"/>
                <a:sym typeface="Montserrat"/>
              </a:defRPr>
            </a:lvl4pPr>
            <a:lvl5pPr lvl="4" algn="r">
              <a:buNone/>
              <a:defRPr sz="1300">
                <a:solidFill>
                  <a:srgbClr val="333333"/>
                </a:solidFill>
                <a:latin typeface="Montserrat"/>
                <a:ea typeface="Montserrat"/>
                <a:cs typeface="Montserrat"/>
                <a:sym typeface="Montserrat"/>
              </a:defRPr>
            </a:lvl5pPr>
            <a:lvl6pPr lvl="5" algn="r">
              <a:buNone/>
              <a:defRPr sz="1300">
                <a:solidFill>
                  <a:srgbClr val="333333"/>
                </a:solidFill>
                <a:latin typeface="Montserrat"/>
                <a:ea typeface="Montserrat"/>
                <a:cs typeface="Montserrat"/>
                <a:sym typeface="Montserrat"/>
              </a:defRPr>
            </a:lvl6pPr>
            <a:lvl7pPr lvl="6" algn="r">
              <a:buNone/>
              <a:defRPr sz="1300">
                <a:solidFill>
                  <a:srgbClr val="333333"/>
                </a:solidFill>
                <a:latin typeface="Montserrat"/>
                <a:ea typeface="Montserrat"/>
                <a:cs typeface="Montserrat"/>
                <a:sym typeface="Montserrat"/>
              </a:defRPr>
            </a:lvl7pPr>
            <a:lvl8pPr lvl="7" algn="r">
              <a:buNone/>
              <a:defRPr sz="1300">
                <a:solidFill>
                  <a:srgbClr val="333333"/>
                </a:solidFill>
                <a:latin typeface="Montserrat"/>
                <a:ea typeface="Montserrat"/>
                <a:cs typeface="Montserrat"/>
                <a:sym typeface="Montserrat"/>
              </a:defRPr>
            </a:lvl8pPr>
            <a:lvl9pPr lvl="8" algn="r">
              <a:buNone/>
              <a:defRPr sz="1300">
                <a:solidFill>
                  <a:srgbClr val="333333"/>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6.png"/><Relationship Id="rId9" Type="http://schemas.openxmlformats.org/officeDocument/2006/relationships/hyperlink" Target="https://about.nike.com/en/newsroom/reports/fy21-nike-inc-impact-report-2" TargetMode="External"/><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hyperlink" Target="https://about.nike.com/en/newsroom/reports/nike-inc-reports-fiscal-2020-fourth-quarter-and-full-year-results" TargetMode="External"/><Relationship Id="rId8" Type="http://schemas.openxmlformats.org/officeDocument/2006/relationships/hyperlink" Target="https://about.nike.com/en/newsroom/reports/nike-inc-reports-fiscal-2021-fourth-quarter-and-full-year-result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hyperlink" Target="https://about.nike.com/en/newsroom/reports/nike-inc-reports-fiscal-2021-fourth-quarter-and-full-year-results" TargetMode="External"/><Relationship Id="rId7" Type="http://schemas.openxmlformats.org/officeDocument/2006/relationships/hyperlink" Target="https://about.nike.com/en/newsroom/reports/fy21-nike-inc-impact-report-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hyperlink" Target="https://consumergoods.com/nike-accelerates-digital-supply-chain-investments-more-advanced-analytics" TargetMode="External"/><Relationship Id="rId5" Type="http://schemas.openxmlformats.org/officeDocument/2006/relationships/hyperlink" Target="https://www.supplychaindive.com/news/nike-sole-train-distribution-centers-robots/617604/" TargetMode="External"/><Relationship Id="rId6" Type="http://schemas.openxmlformats.org/officeDocument/2006/relationships/hyperlink" Target="https://d3.harvard.edu/platform-rctom/submission/striding-forward-nikes-quest-to-reinvent-its-supply-chain/" TargetMode="External"/><Relationship Id="rId7" Type="http://schemas.openxmlformats.org/officeDocument/2006/relationships/hyperlink" Target="https://d3.harvard.edu/platform-rctom/submission/striding-forward-nikes-quest-to-reinvent-its-supply-chai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hyperlink" Target="https://online.kettering.edu/news/how-nike-does-lean-manufacturing" TargetMode="External"/><Relationship Id="rId5" Type="http://schemas.openxmlformats.org/officeDocument/2006/relationships/hyperlink" Target="https://mitsloan.mit.edu/ideas-made-to-matter/not-just-bottom-line-lean-manufacturing-may-help-workers-to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hyperlink" Target="https://consumergoods.com/nike-accelerates-digital-supply-chain-investments-more-advanced-analytics" TargetMode="External"/><Relationship Id="rId5" Type="http://schemas.openxmlformats.org/officeDocument/2006/relationships/hyperlink" Target="https://consumergoods.com/nike-accelerates-digital-supply-chain-investments-more-advanced-analytics" TargetMode="External"/><Relationship Id="rId6" Type="http://schemas.openxmlformats.org/officeDocument/2006/relationships/hyperlink" Target="https://d3.harvard.edu/platform-rctom/submission/striding-forward-nikes-quest-to-reinvent-its-supply-chain" TargetMode="External"/><Relationship Id="rId7" Type="http://schemas.openxmlformats.org/officeDocument/2006/relationships/hyperlink" Target="https://mitsloan.mit.edu/ideas-made-to-matter/not-just-bottom-line-lean-manufacturing-may-help-workers-to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hyperlink" Target="https://www.just-style.com/news/nike-faces-problems-with-distribution/" TargetMode="External"/><Relationship Id="rId5" Type="http://schemas.openxmlformats.org/officeDocument/2006/relationships/hyperlink" Target="https://www.cbsnews.com/news/nike-sweatshops-in-asia/" TargetMode="External"/><Relationship Id="rId6" Type="http://schemas.openxmlformats.org/officeDocument/2006/relationships/hyperlink" Target="https://www.just-style.com/news/nike-faces-sourcing-challenges-in-asia/" TargetMode="External"/><Relationship Id="rId7" Type="http://schemas.openxmlformats.org/officeDocument/2006/relationships/hyperlink" Target="https://www.etq.com/blog/nike-supply-chain-disruption-covid-19/" TargetMode="External"/><Relationship Id="rId8" Type="http://schemas.openxmlformats.org/officeDocument/2006/relationships/hyperlink" Target="https://www.etq.com/blog/nike-supply-chain-disruption-covid-19/"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hyperlink" Target="https://www.gsb.stanford.edu/faculty-research/publications/nikes-strategy-improve-conditions-its-global-supply-chain-case-study" TargetMode="External"/><Relationship Id="rId9" Type="http://schemas.openxmlformats.org/officeDocument/2006/relationships/hyperlink" Target="https://www.just-style.com/news/investors-gravely-concerned-by-nikes-silence-on-supply-chain-risks/" TargetMode="External"/><Relationship Id="rId5" Type="http://schemas.openxmlformats.org/officeDocument/2006/relationships/hyperlink" Target="https://www.just-style.com/news/features/four-ways-nike-is-shaking-up-the-supply-chain-game/" TargetMode="External"/><Relationship Id="rId6" Type="http://schemas.openxmlformats.org/officeDocument/2006/relationships/hyperlink" Target="https://www.just-style.com/news/features/four-ways-nike-is-shaking-up-the-supply-chain-game/" TargetMode="External"/><Relationship Id="rId7" Type="http://schemas.openxmlformats.org/officeDocument/2006/relationships/hyperlink" Target="https://www.cfobrew.com/stories/2022-07-26-nike-digital-supply-chain" TargetMode="External"/><Relationship Id="rId8" Type="http://schemas.openxmlformats.org/officeDocument/2006/relationships/hyperlink" Target="https://www.cfobrew.com/stories/2022-07-26-nike-digital-supply-chai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hyperlink" Target="https://www.cips.org/knowledge-and-insight/how-nike-transformed-supply-chains-to-survive-covid" TargetMode="External"/><Relationship Id="rId5" Type="http://schemas.openxmlformats.org/officeDocument/2006/relationships/hyperlink" Target="https://about.nike.com/en/impact-resources/strategic-compensation-in-the-supply-chai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hyperlink" Target="https://dfreight.org/blog/an-insight-into-nikes-supply-chain-strategy" TargetMode="External"/><Relationship Id="rId5" Type="http://schemas.openxmlformats.org/officeDocument/2006/relationships/hyperlink" Target="https://marketplace.adec-innovations.com/blogs/how-does-nikes-supply-chain-work/" TargetMode="External"/><Relationship Id="rId6" Type="http://schemas.openxmlformats.org/officeDocument/2006/relationships/hyperlink" Target="https://www.cfobrew.com/stories/2022-07-26-nike-digital-supply-chain" TargetMode="External"/><Relationship Id="rId7" Type="http://schemas.openxmlformats.org/officeDocument/2006/relationships/hyperlink" Target="https://us.ukessays.com/essays/management/nike.ph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hyperlink" Target="https://marketplace.adec-innovations.com/blogs/how-does-nikes-supply-chain-work/" TargetMode="External"/><Relationship Id="rId5" Type="http://schemas.openxmlformats.org/officeDocument/2006/relationships/hyperlink" Target="https://us.ukessays.com/essays/management/nike.php" TargetMode="External"/><Relationship Id="rId6" Type="http://schemas.openxmlformats.org/officeDocument/2006/relationships/hyperlink" Target="https://www.cfobrew.com/stories/2022-07-26-nike-digital-supply-chai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hyperlink" Target="https://www.cips.org/knowledge-and-insight/how-nike-transformed-supply-chains-to-survive-covid" TargetMode="External"/><Relationship Id="rId5" Type="http://schemas.openxmlformats.org/officeDocument/2006/relationships/image" Target="../media/image18.png"/><Relationship Id="rId6" Type="http://schemas.openxmlformats.org/officeDocument/2006/relationships/hyperlink" Target="https://finance.yahoo.com/quote/NKE/history/?guccounter=1&amp;guce_referrer=aHR0cHM6Ly93d3cuZ29vZ2xlLmNvbS8&amp;guce_referrer_sig=AQAAAKjnPM_jV6gp5ztsQLkeAIJBSvH-gF2nCiac1Ve77t6Z82TQJ-Ij66J0DdOxBrS0xTh8T7hiTUyL1ZlQPTpWqUYpy2AgyLiQ63wHCZRy4ZWD43uFYgqjdu7qybbWpV0xIXB7Tk9Fljd3EjY5QZX03W_6F-mbNzVNPoLKaVqQtVxF" TargetMode="External"/><Relationship Id="rId7" Type="http://schemas.openxmlformats.org/officeDocument/2006/relationships/hyperlink" Target="https://www.soleretriever.com/sneaker-release-dates?search=nike" TargetMode="External"/><Relationship Id="rId8" Type="http://schemas.openxmlformats.org/officeDocument/2006/relationships/hyperlink" Target="https://finance.yahoo.com/quote/NKE/history/?guccounter=1&amp;guce_referrer=aHR0cHM6Ly93d3cuZ29vZ2xlLmNvbS8&amp;guce_referrer_sig=AQAAAKjnPM_jV6gp5ztsQLkeAIJBSvH-gF2nCiac1Ve77t6Z82TQJ-Ij66J0DdOxBrS0xTh8T7hiTUyL1ZlQPTpWqUYpy2AgyLiQ63wHCZRy4ZWD43uFYgqjdu7qybbWpV0xIXB7Tk9Fljd3EjY5QZX03W_6F-mbNzVNPoLKaVqQtVxF" TargetMode="External"/><Relationship Id="rId10" Type="http://schemas.openxmlformats.org/officeDocument/2006/relationships/hyperlink" Target="https://www.soleretriever.com/sneaker-release-dates?search=nik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9" name="Shape 539"/>
        <p:cNvGrpSpPr/>
        <p:nvPr/>
      </p:nvGrpSpPr>
      <p:grpSpPr>
        <a:xfrm>
          <a:off x="0" y="0"/>
          <a:ext cx="0" cy="0"/>
          <a:chOff x="0" y="0"/>
          <a:chExt cx="0" cy="0"/>
        </a:xfrm>
      </p:grpSpPr>
      <p:sp>
        <p:nvSpPr>
          <p:cNvPr id="540" name="Google Shape;540;p75"/>
          <p:cNvSpPr txBox="1"/>
          <p:nvPr/>
        </p:nvSpPr>
        <p:spPr>
          <a:xfrm>
            <a:off x="1339150" y="3583600"/>
            <a:ext cx="13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66666"/>
                </a:solidFill>
                <a:latin typeface="Caveat"/>
                <a:ea typeface="Caveat"/>
                <a:cs typeface="Caveat"/>
                <a:sym typeface="Caveat"/>
              </a:rPr>
              <a:t>Ananya Yadav</a:t>
            </a:r>
            <a:endParaRPr sz="1800">
              <a:solidFill>
                <a:srgbClr val="666666"/>
              </a:solidFill>
              <a:latin typeface="Caveat"/>
              <a:ea typeface="Caveat"/>
              <a:cs typeface="Caveat"/>
              <a:sym typeface="Caveat"/>
            </a:endParaRPr>
          </a:p>
        </p:txBody>
      </p:sp>
      <p:sp>
        <p:nvSpPr>
          <p:cNvPr id="541" name="Google Shape;541;p75"/>
          <p:cNvSpPr txBox="1"/>
          <p:nvPr/>
        </p:nvSpPr>
        <p:spPr>
          <a:xfrm>
            <a:off x="3624227" y="3583600"/>
            <a:ext cx="13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66666"/>
                </a:solidFill>
                <a:latin typeface="Caveat"/>
                <a:ea typeface="Caveat"/>
                <a:cs typeface="Caveat"/>
                <a:sym typeface="Caveat"/>
              </a:rPr>
              <a:t>Keya Keya</a:t>
            </a:r>
            <a:endParaRPr sz="1800">
              <a:solidFill>
                <a:srgbClr val="666666"/>
              </a:solidFill>
              <a:latin typeface="Caveat"/>
              <a:ea typeface="Caveat"/>
              <a:cs typeface="Caveat"/>
              <a:sym typeface="Caveat"/>
            </a:endParaRPr>
          </a:p>
        </p:txBody>
      </p:sp>
      <p:sp>
        <p:nvSpPr>
          <p:cNvPr id="542" name="Google Shape;542;p75"/>
          <p:cNvSpPr txBox="1"/>
          <p:nvPr/>
        </p:nvSpPr>
        <p:spPr>
          <a:xfrm>
            <a:off x="5836988" y="3583600"/>
            <a:ext cx="136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66666"/>
                </a:solidFill>
                <a:latin typeface="Caveat"/>
                <a:ea typeface="Caveat"/>
                <a:cs typeface="Caveat"/>
                <a:sym typeface="Caveat"/>
              </a:rPr>
              <a:t>Janhavi Tambe</a:t>
            </a:r>
            <a:endParaRPr sz="1800">
              <a:solidFill>
                <a:srgbClr val="666666"/>
              </a:solidFill>
              <a:latin typeface="Caveat"/>
              <a:ea typeface="Caveat"/>
              <a:cs typeface="Caveat"/>
              <a:sym typeface="Caveat"/>
            </a:endParaRPr>
          </a:p>
        </p:txBody>
      </p:sp>
      <p:pic>
        <p:nvPicPr>
          <p:cNvPr id="543" name="Google Shape;543;p75"/>
          <p:cNvPicPr preferRelativeResize="0"/>
          <p:nvPr/>
        </p:nvPicPr>
        <p:blipFill rotWithShape="1">
          <a:blip r:embed="rId4">
            <a:alphaModFix/>
          </a:blip>
          <a:srcRect b="19565" l="36126" r="59257" t="75812"/>
          <a:stretch/>
        </p:blipFill>
        <p:spPr>
          <a:xfrm>
            <a:off x="4992479" y="3644917"/>
            <a:ext cx="477522" cy="280732"/>
          </a:xfrm>
          <a:prstGeom prst="rect">
            <a:avLst/>
          </a:prstGeom>
          <a:noFill/>
          <a:ln>
            <a:noFill/>
          </a:ln>
        </p:spPr>
      </p:pic>
      <p:pic>
        <p:nvPicPr>
          <p:cNvPr id="544" name="Google Shape;544;p75"/>
          <p:cNvPicPr preferRelativeResize="0"/>
          <p:nvPr/>
        </p:nvPicPr>
        <p:blipFill rotWithShape="1">
          <a:blip r:embed="rId4">
            <a:alphaModFix/>
          </a:blip>
          <a:srcRect b="19565" l="36126" r="59257" t="75812"/>
          <a:stretch/>
        </p:blipFill>
        <p:spPr>
          <a:xfrm>
            <a:off x="2789057" y="3644917"/>
            <a:ext cx="477522" cy="280732"/>
          </a:xfrm>
          <a:prstGeom prst="rect">
            <a:avLst/>
          </a:prstGeom>
          <a:noFill/>
          <a:ln>
            <a:noFill/>
          </a:ln>
        </p:spPr>
      </p:pic>
      <p:pic>
        <p:nvPicPr>
          <p:cNvPr id="545" name="Google Shape;545;p75"/>
          <p:cNvPicPr preferRelativeResize="0"/>
          <p:nvPr/>
        </p:nvPicPr>
        <p:blipFill rotWithShape="1">
          <a:blip r:embed="rId5">
            <a:alphaModFix/>
          </a:blip>
          <a:srcRect b="0" l="0" r="675" t="0"/>
          <a:stretch/>
        </p:blipFill>
        <p:spPr>
          <a:xfrm>
            <a:off x="1214650" y="2642250"/>
            <a:ext cx="5779076" cy="740075"/>
          </a:xfrm>
          <a:prstGeom prst="rect">
            <a:avLst/>
          </a:prstGeom>
          <a:noFill/>
          <a:ln>
            <a:noFill/>
          </a:ln>
        </p:spPr>
      </p:pic>
      <p:sp>
        <p:nvSpPr>
          <p:cNvPr id="546" name="Google Shape;546;p75"/>
          <p:cNvSpPr txBox="1"/>
          <p:nvPr/>
        </p:nvSpPr>
        <p:spPr>
          <a:xfrm>
            <a:off x="-12" y="4322225"/>
            <a:ext cx="2763000" cy="8856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25000"/>
              </a:lnSpc>
              <a:spcBef>
                <a:spcPts val="0"/>
              </a:spcBef>
              <a:spcAft>
                <a:spcPts val="0"/>
              </a:spcAft>
              <a:buNone/>
            </a:pPr>
            <a:r>
              <a:rPr lang="en" sz="1000">
                <a:solidFill>
                  <a:srgbClr val="9E9E9E"/>
                </a:solidFill>
                <a:latin typeface="Montserrat ExtraBold"/>
                <a:ea typeface="Montserrat ExtraBold"/>
                <a:cs typeface="Montserrat ExtraBold"/>
                <a:sym typeface="Montserrat ExtraBold"/>
              </a:rPr>
              <a:t>Prof. </a:t>
            </a:r>
            <a:r>
              <a:rPr lang="en" sz="1000">
                <a:solidFill>
                  <a:srgbClr val="9E9E9E"/>
                </a:solidFill>
                <a:latin typeface="Montserrat ExtraBold"/>
                <a:ea typeface="Montserrat ExtraBold"/>
                <a:cs typeface="Montserrat ExtraBold"/>
                <a:sym typeface="Montserrat ExtraBold"/>
              </a:rPr>
              <a:t>David Steven Jacoby</a:t>
            </a:r>
            <a:endParaRPr sz="1000">
              <a:solidFill>
                <a:srgbClr val="9E9E9E"/>
              </a:solidFill>
              <a:latin typeface="Montserrat ExtraBold"/>
              <a:ea typeface="Montserrat ExtraBold"/>
              <a:cs typeface="Montserrat ExtraBold"/>
              <a:sym typeface="Montserrat ExtraBold"/>
            </a:endParaRPr>
          </a:p>
          <a:p>
            <a:pPr indent="0" lvl="0" marL="0" rtl="0" algn="l">
              <a:lnSpc>
                <a:spcPct val="125000"/>
              </a:lnSpc>
              <a:spcBef>
                <a:spcPts val="0"/>
              </a:spcBef>
              <a:spcAft>
                <a:spcPts val="0"/>
              </a:spcAft>
              <a:buNone/>
            </a:pPr>
            <a:r>
              <a:rPr lang="en" sz="1000">
                <a:solidFill>
                  <a:srgbClr val="9E9E9E"/>
                </a:solidFill>
                <a:latin typeface="Montserrat ExtraBold"/>
                <a:ea typeface="Montserrat ExtraBold"/>
                <a:cs typeface="Montserrat ExtraBold"/>
                <a:sym typeface="Montserrat ExtraBold"/>
              </a:rPr>
              <a:t>Supply Chain Management </a:t>
            </a:r>
            <a:endParaRPr sz="1000">
              <a:solidFill>
                <a:srgbClr val="9E9E9E"/>
              </a:solidFill>
              <a:latin typeface="Montserrat ExtraBold"/>
              <a:ea typeface="Montserrat ExtraBold"/>
              <a:cs typeface="Montserrat ExtraBold"/>
              <a:sym typeface="Montserrat ExtraBold"/>
            </a:endParaRPr>
          </a:p>
          <a:p>
            <a:pPr indent="0" lvl="0" marL="0" rtl="0" algn="l">
              <a:lnSpc>
                <a:spcPct val="125000"/>
              </a:lnSpc>
              <a:spcBef>
                <a:spcPts val="0"/>
              </a:spcBef>
              <a:spcAft>
                <a:spcPts val="0"/>
              </a:spcAft>
              <a:buNone/>
            </a:pPr>
            <a:r>
              <a:rPr lang="en" sz="1000">
                <a:solidFill>
                  <a:srgbClr val="9E9E9E"/>
                </a:solidFill>
                <a:latin typeface="Montserrat ExtraBold"/>
                <a:ea typeface="Montserrat ExtraBold"/>
                <a:cs typeface="Montserrat ExtraBold"/>
                <a:sym typeface="Montserrat ExtraBold"/>
              </a:rPr>
              <a:t>Date : May 2,2024</a:t>
            </a:r>
            <a:endParaRPr sz="1000">
              <a:solidFill>
                <a:srgbClr val="9E9E9E"/>
              </a:solidFill>
              <a:latin typeface="Montserrat ExtraBold"/>
              <a:ea typeface="Montserrat ExtraBold"/>
              <a:cs typeface="Montserrat ExtraBold"/>
              <a:sym typeface="Montserrat ExtraBold"/>
            </a:endParaRPr>
          </a:p>
          <a:p>
            <a:pPr indent="0" lvl="0" marL="0" rtl="0" algn="l">
              <a:lnSpc>
                <a:spcPct val="125000"/>
              </a:lnSpc>
              <a:spcBef>
                <a:spcPts val="0"/>
              </a:spcBef>
              <a:spcAft>
                <a:spcPts val="0"/>
              </a:spcAft>
              <a:buNone/>
            </a:pPr>
            <a:r>
              <a:rPr lang="en" sz="1000">
                <a:solidFill>
                  <a:srgbClr val="9E9E9E"/>
                </a:solidFill>
                <a:latin typeface="Montserrat ExtraBold"/>
                <a:ea typeface="Montserrat ExtraBold"/>
                <a:cs typeface="Montserrat ExtraBold"/>
                <a:sym typeface="Montserrat ExtraBold"/>
              </a:rPr>
              <a:t>Group 2</a:t>
            </a:r>
            <a:endParaRPr sz="1000">
              <a:solidFill>
                <a:srgbClr val="9E9E9E"/>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7" name="Shape 697"/>
        <p:cNvGrpSpPr/>
        <p:nvPr/>
      </p:nvGrpSpPr>
      <p:grpSpPr>
        <a:xfrm>
          <a:off x="0" y="0"/>
          <a:ext cx="0" cy="0"/>
          <a:chOff x="0" y="0"/>
          <a:chExt cx="0" cy="0"/>
        </a:xfrm>
      </p:grpSpPr>
      <p:sp>
        <p:nvSpPr>
          <p:cNvPr id="698" name="Google Shape;698;p84"/>
          <p:cNvSpPr txBox="1"/>
          <p:nvPr/>
        </p:nvSpPr>
        <p:spPr>
          <a:xfrm>
            <a:off x="311700" y="360200"/>
            <a:ext cx="8424900" cy="572700"/>
          </a:xfrm>
          <a:prstGeom prst="rect">
            <a:avLst/>
          </a:prstGeom>
          <a:noFill/>
          <a:ln>
            <a:noFill/>
          </a:ln>
        </p:spPr>
        <p:txBody>
          <a:bodyPr anchorCtr="0" anchor="t" bIns="91425" lIns="91425" spcFirstLastPara="1" rIns="91425" wrap="square" tIns="91425">
            <a:noAutofit/>
          </a:bodyPr>
          <a:lstStyle/>
          <a:p>
            <a:pPr indent="0" lvl="0" marL="0" rtl="0" algn="ctr">
              <a:lnSpc>
                <a:spcPct val="85000"/>
              </a:lnSpc>
              <a:spcBef>
                <a:spcPts val="0"/>
              </a:spcBef>
              <a:spcAft>
                <a:spcPts val="0"/>
              </a:spcAft>
              <a:buNone/>
            </a:pPr>
            <a:r>
              <a:rPr lang="en" sz="3000">
                <a:solidFill>
                  <a:srgbClr val="57068C"/>
                </a:solidFill>
                <a:latin typeface="Montserrat Black"/>
                <a:ea typeface="Montserrat Black"/>
                <a:cs typeface="Montserrat Black"/>
                <a:sym typeface="Montserrat Black"/>
              </a:rPr>
              <a:t>Challenges and Recommendations </a:t>
            </a:r>
            <a:endParaRPr sz="3000">
              <a:solidFill>
                <a:srgbClr val="57068C"/>
              </a:solidFill>
              <a:latin typeface="Montserrat Black"/>
              <a:ea typeface="Montserrat Black"/>
              <a:cs typeface="Montserrat Black"/>
              <a:sym typeface="Montserrat Black"/>
            </a:endParaRPr>
          </a:p>
        </p:txBody>
      </p:sp>
      <p:graphicFrame>
        <p:nvGraphicFramePr>
          <p:cNvPr id="699" name="Google Shape;699;p84"/>
          <p:cNvGraphicFramePr/>
          <p:nvPr/>
        </p:nvGraphicFramePr>
        <p:xfrm>
          <a:off x="669875" y="1050163"/>
          <a:ext cx="3000000" cy="3000000"/>
        </p:xfrm>
        <a:graphic>
          <a:graphicData uri="http://schemas.openxmlformats.org/drawingml/2006/table">
            <a:tbl>
              <a:tblPr>
                <a:noFill/>
                <a:tableStyleId>{06A1339F-82D6-4DDD-8342-08C000064914}</a:tableStyleId>
              </a:tblPr>
              <a:tblGrid>
                <a:gridCol w="2121350"/>
                <a:gridCol w="1638025"/>
                <a:gridCol w="2253950"/>
                <a:gridCol w="2253950"/>
              </a:tblGrid>
              <a:tr h="366050">
                <a:tc>
                  <a:txBody>
                    <a:bodyPr/>
                    <a:lstStyle/>
                    <a:p>
                      <a:pPr indent="0" lvl="0" marL="0" rtl="0" algn="ctr">
                        <a:spcBef>
                          <a:spcPts val="0"/>
                        </a:spcBef>
                        <a:spcAft>
                          <a:spcPts val="0"/>
                        </a:spcAft>
                        <a:buNone/>
                      </a:pPr>
                      <a:r>
                        <a:rPr b="1" lang="en">
                          <a:solidFill>
                            <a:srgbClr val="57068C"/>
                          </a:solidFill>
                          <a:latin typeface="Times New Roman"/>
                          <a:ea typeface="Times New Roman"/>
                          <a:cs typeface="Times New Roman"/>
                          <a:sym typeface="Times New Roman"/>
                        </a:rPr>
                        <a:t>CHALLENGES</a:t>
                      </a:r>
                      <a:endParaRPr b="1">
                        <a:solidFill>
                          <a:srgbClr val="57068C"/>
                        </a:solidFill>
                        <a:latin typeface="Times New Roman"/>
                        <a:ea typeface="Times New Roman"/>
                        <a:cs typeface="Times New Roman"/>
                        <a:sym typeface="Times New Roman"/>
                      </a:endParaRPr>
                    </a:p>
                  </a:txBody>
                  <a:tcPr marT="91425" marB="91425" marR="91425" marL="91425" anchor="ctr">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57068C"/>
                          </a:solidFill>
                          <a:latin typeface="Times New Roman"/>
                          <a:ea typeface="Times New Roman"/>
                          <a:cs typeface="Times New Roman"/>
                          <a:sym typeface="Times New Roman"/>
                        </a:rPr>
                        <a:t>KPIs IMPACTED</a:t>
                      </a:r>
                      <a:endParaRPr b="1">
                        <a:solidFill>
                          <a:srgbClr val="57068C"/>
                        </a:solidFill>
                        <a:latin typeface="Times New Roman"/>
                        <a:ea typeface="Times New Roman"/>
                        <a:cs typeface="Times New Roman"/>
                        <a:sym typeface="Times New Roman"/>
                      </a:endParaRPr>
                    </a:p>
                  </a:txBody>
                  <a:tcPr marT="91425" marB="91425" marR="91425" marL="91425" anchor="ctr">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57068C"/>
                          </a:solidFill>
                          <a:latin typeface="Times New Roman"/>
                          <a:ea typeface="Times New Roman"/>
                          <a:cs typeface="Times New Roman"/>
                          <a:sym typeface="Times New Roman"/>
                        </a:rPr>
                        <a:t>EVIDENCE</a:t>
                      </a:r>
                      <a:endParaRPr b="1">
                        <a:solidFill>
                          <a:srgbClr val="57068C"/>
                        </a:solidFill>
                        <a:latin typeface="Times New Roman"/>
                        <a:ea typeface="Times New Roman"/>
                        <a:cs typeface="Times New Roman"/>
                        <a:sym typeface="Times New Roman"/>
                      </a:endParaRPr>
                    </a:p>
                  </a:txBody>
                  <a:tcPr marT="91425" marB="91425" marR="91425" marL="91425" anchor="ctr">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57068C"/>
                          </a:solidFill>
                          <a:latin typeface="Times New Roman"/>
                          <a:ea typeface="Times New Roman"/>
                          <a:cs typeface="Times New Roman"/>
                          <a:sym typeface="Times New Roman"/>
                        </a:rPr>
                        <a:t>RECOMMENDATIONS</a:t>
                      </a:r>
                      <a:endParaRPr b="1">
                        <a:solidFill>
                          <a:srgbClr val="57068C"/>
                        </a:solidFill>
                        <a:latin typeface="Times New Roman"/>
                        <a:ea typeface="Times New Roman"/>
                        <a:cs typeface="Times New Roman"/>
                        <a:sym typeface="Times New Roman"/>
                      </a:endParaRPr>
                    </a:p>
                  </a:txBody>
                  <a:tcPr marT="91425" marB="91425" marR="91425" marL="91425" anchor="ctr">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r>
              <a:tr h="879350">
                <a:tc>
                  <a:txBody>
                    <a:bodyPr/>
                    <a:lstStyle/>
                    <a:p>
                      <a:pPr indent="0" lvl="0" marL="0" rtl="0" algn="l">
                        <a:lnSpc>
                          <a:spcPct val="100000"/>
                        </a:lnSpc>
                        <a:spcBef>
                          <a:spcPts val="0"/>
                        </a:spcBef>
                        <a:spcAft>
                          <a:spcPts val="0"/>
                        </a:spcAft>
                        <a:buNone/>
                      </a:pPr>
                      <a:r>
                        <a:rPr b="1" lang="en" sz="1000">
                          <a:solidFill>
                            <a:srgbClr val="333333"/>
                          </a:solidFill>
                          <a:latin typeface="Times New Roman"/>
                          <a:ea typeface="Times New Roman"/>
                          <a:cs typeface="Times New Roman"/>
                          <a:sym typeface="Times New Roman"/>
                        </a:rPr>
                        <a:t>Supply Chain Disruptions and Inventory Management</a:t>
                      </a:r>
                      <a:br>
                        <a:rPr b="1" lang="en" sz="1000">
                          <a:solidFill>
                            <a:srgbClr val="333333"/>
                          </a:solidFill>
                          <a:latin typeface="Times New Roman"/>
                          <a:ea typeface="Times New Roman"/>
                          <a:cs typeface="Times New Roman"/>
                          <a:sym typeface="Times New Roman"/>
                        </a:rPr>
                      </a:br>
                      <a:br>
                        <a:rPr b="1" lang="en" sz="1000">
                          <a:solidFill>
                            <a:srgbClr val="333333"/>
                          </a:solidFill>
                          <a:latin typeface="Times New Roman"/>
                          <a:ea typeface="Times New Roman"/>
                          <a:cs typeface="Times New Roman"/>
                          <a:sym typeface="Times New Roman"/>
                        </a:rPr>
                      </a:br>
                      <a:r>
                        <a:rPr lang="en" sz="800">
                          <a:solidFill>
                            <a:srgbClr val="333333"/>
                          </a:solidFill>
                          <a:latin typeface="Times New Roman"/>
                          <a:ea typeface="Times New Roman"/>
                          <a:cs typeface="Times New Roman"/>
                          <a:sym typeface="Times New Roman"/>
                        </a:rPr>
                        <a:t>Optimize inventory to balance fluctuating demand and minimize stock outs/excess.</a:t>
                      </a:r>
                      <a:endParaRPr sz="800">
                        <a:solidFill>
                          <a:srgbClr val="333333"/>
                        </a:solidFill>
                        <a:latin typeface="Times New Roman"/>
                        <a:ea typeface="Times New Roman"/>
                        <a:cs typeface="Times New Roman"/>
                        <a:sym typeface="Times New Roman"/>
                      </a:endParaRPr>
                    </a:p>
                  </a:txBody>
                  <a:tcPr marT="91425" marB="91425" marR="91425" marL="91425">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333333"/>
                          </a:solidFill>
                          <a:latin typeface="Times New Roman"/>
                          <a:ea typeface="Times New Roman"/>
                          <a:cs typeface="Times New Roman"/>
                          <a:sym typeface="Times New Roman"/>
                        </a:rPr>
                        <a:t>Inventory Turnover Rate </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solidFill>
                            <a:srgbClr val="333333"/>
                          </a:solidFill>
                          <a:latin typeface="Times New Roman"/>
                          <a:ea typeface="Times New Roman"/>
                          <a:cs typeface="Times New Roman"/>
                          <a:sym typeface="Times New Roman"/>
                        </a:rPr>
                        <a:t>Inventory Accuracy</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900">
                        <a:solidFill>
                          <a:srgbClr val="333333"/>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900">
                        <a:solidFill>
                          <a:srgbClr val="333333"/>
                        </a:solidFill>
                        <a:latin typeface="Times New Roman"/>
                        <a:ea typeface="Times New Roman"/>
                        <a:cs typeface="Times New Roman"/>
                        <a:sym typeface="Times New Roman"/>
                      </a:endParaRPr>
                    </a:p>
                  </a:txBody>
                  <a:tcPr marT="91425" marB="91425" marR="91425" marL="91425">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333333"/>
                          </a:solidFill>
                          <a:latin typeface="Times New Roman"/>
                          <a:ea typeface="Times New Roman"/>
                          <a:cs typeface="Times New Roman"/>
                          <a:sym typeface="Times New Roman"/>
                        </a:rPr>
                        <a:t>Nike experienced a 31% increase in inventory during fiscal 2020, primarily due to supply chain disruptions amid the COVID-19 pandemic.</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900">
                        <a:solidFill>
                          <a:srgbClr val="333333"/>
                        </a:solidFill>
                        <a:latin typeface="Times New Roman"/>
                        <a:ea typeface="Times New Roman"/>
                        <a:cs typeface="Times New Roman"/>
                        <a:sym typeface="Times New Roman"/>
                      </a:endParaRPr>
                    </a:p>
                  </a:txBody>
                  <a:tcPr marT="91425" marB="91425" marR="91425" marL="91425">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333333"/>
                          </a:solidFill>
                          <a:latin typeface="Times New Roman"/>
                          <a:ea typeface="Times New Roman"/>
                          <a:cs typeface="Times New Roman"/>
                          <a:sym typeface="Times New Roman"/>
                        </a:rPr>
                        <a:t>-Predictive analytics for demand forecasting</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solidFill>
                            <a:srgbClr val="333333"/>
                          </a:solidFill>
                          <a:latin typeface="Times New Roman"/>
                          <a:ea typeface="Times New Roman"/>
                          <a:cs typeface="Times New Roman"/>
                          <a:sym typeface="Times New Roman"/>
                        </a:rPr>
                        <a:t>-Sales and market pattern analysis</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solidFill>
                            <a:srgbClr val="333333"/>
                          </a:solidFill>
                          <a:latin typeface="Times New Roman"/>
                          <a:ea typeface="Times New Roman"/>
                          <a:cs typeface="Times New Roman"/>
                          <a:sym typeface="Times New Roman"/>
                        </a:rPr>
                        <a:t>-Real-time data for inventory adjustments</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solidFill>
                            <a:srgbClr val="333333"/>
                          </a:solidFill>
                          <a:latin typeface="Times New Roman"/>
                          <a:ea typeface="Times New Roman"/>
                          <a:cs typeface="Times New Roman"/>
                          <a:sym typeface="Times New Roman"/>
                        </a:rPr>
                        <a:t>-Quick response to demand variations</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900">
                        <a:solidFill>
                          <a:srgbClr val="333333"/>
                        </a:solidFill>
                        <a:latin typeface="Times New Roman"/>
                        <a:ea typeface="Times New Roman"/>
                        <a:cs typeface="Times New Roman"/>
                        <a:sym typeface="Times New Roman"/>
                      </a:endParaRPr>
                    </a:p>
                  </a:txBody>
                  <a:tcPr marT="91425" marB="91425" marR="91425" marL="91425">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r>
              <a:tr h="619500">
                <a:tc>
                  <a:txBody>
                    <a:bodyPr/>
                    <a:lstStyle/>
                    <a:p>
                      <a:pPr indent="0" lvl="0" marL="0" rtl="0" algn="l">
                        <a:lnSpc>
                          <a:spcPct val="100000"/>
                        </a:lnSpc>
                        <a:spcBef>
                          <a:spcPts val="0"/>
                        </a:spcBef>
                        <a:spcAft>
                          <a:spcPts val="0"/>
                        </a:spcAft>
                        <a:buNone/>
                      </a:pPr>
                      <a:r>
                        <a:rPr b="1" lang="en" sz="1000">
                          <a:solidFill>
                            <a:srgbClr val="333333"/>
                          </a:solidFill>
                          <a:latin typeface="Times New Roman"/>
                          <a:ea typeface="Times New Roman"/>
                          <a:cs typeface="Times New Roman"/>
                          <a:sym typeface="Times New Roman"/>
                        </a:rPr>
                        <a:t>Digital Transformation Pressure on Supply Chain</a:t>
                      </a:r>
                      <a:endParaRPr b="1" sz="1000">
                        <a:solidFill>
                          <a:srgbClr val="33333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br>
                        <a:rPr lang="en" sz="800">
                          <a:solidFill>
                            <a:srgbClr val="333333"/>
                          </a:solidFill>
                          <a:latin typeface="Times New Roman"/>
                          <a:ea typeface="Times New Roman"/>
                          <a:cs typeface="Times New Roman"/>
                          <a:sym typeface="Times New Roman"/>
                        </a:rPr>
                      </a:br>
                      <a:r>
                        <a:rPr lang="en" sz="800">
                          <a:solidFill>
                            <a:srgbClr val="333333"/>
                          </a:solidFill>
                          <a:latin typeface="Times New Roman"/>
                          <a:ea typeface="Times New Roman"/>
                          <a:cs typeface="Times New Roman"/>
                          <a:sym typeface="Times New Roman"/>
                        </a:rPr>
                        <a:t>Adapt supply chain for efficient digital growth, focusing on last-mile delivery and returns.</a:t>
                      </a:r>
                      <a:endParaRPr sz="800">
                        <a:solidFill>
                          <a:srgbClr val="333333"/>
                        </a:solidFill>
                        <a:latin typeface="Times New Roman"/>
                        <a:ea typeface="Times New Roman"/>
                        <a:cs typeface="Times New Roman"/>
                        <a:sym typeface="Times New Roman"/>
                      </a:endParaRPr>
                    </a:p>
                  </a:txBody>
                  <a:tcPr marT="91425" marB="91425" marR="91425" marL="91425">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Order Fulfillment Speed </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Return Management Efficiency</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Digital Sales Growth</a:t>
                      </a:r>
                      <a:endParaRPr sz="900">
                        <a:solidFill>
                          <a:srgbClr val="333333"/>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900">
                        <a:solidFill>
                          <a:srgbClr val="333333"/>
                        </a:solidFill>
                        <a:latin typeface="Times New Roman"/>
                        <a:ea typeface="Times New Roman"/>
                        <a:cs typeface="Times New Roman"/>
                        <a:sym typeface="Times New Roman"/>
                      </a:endParaRPr>
                    </a:p>
                  </a:txBody>
                  <a:tcPr marT="91425" marB="91425" marR="91425" marL="91425">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Fiscal 2021 witnessed a 73% increase in Nike Direct fourth quarter sales, signaling a shift towards online shopping.</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333333"/>
                        </a:solidFill>
                        <a:latin typeface="Times New Roman"/>
                        <a:ea typeface="Times New Roman"/>
                        <a:cs typeface="Times New Roman"/>
                        <a:sym typeface="Times New Roman"/>
                      </a:endParaRPr>
                    </a:p>
                  </a:txBody>
                  <a:tcPr marT="91425" marB="91425" marR="91425" marL="91425">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-Blockchain, IoT, RFID for transparency</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-Enhanced inventory tracking</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-Automated replenishment systems</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-Inventory management for market adaptability</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333333"/>
                        </a:solidFill>
                        <a:latin typeface="Times New Roman"/>
                        <a:ea typeface="Times New Roman"/>
                        <a:cs typeface="Times New Roman"/>
                        <a:sym typeface="Times New Roman"/>
                      </a:endParaRPr>
                    </a:p>
                  </a:txBody>
                  <a:tcPr marT="91425" marB="91425" marR="91425" marL="91425">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r>
              <a:tr h="820350">
                <a:tc>
                  <a:txBody>
                    <a:bodyPr/>
                    <a:lstStyle/>
                    <a:p>
                      <a:pPr indent="0" lvl="0" marL="0" rtl="0" algn="l">
                        <a:lnSpc>
                          <a:spcPct val="100000"/>
                        </a:lnSpc>
                        <a:spcBef>
                          <a:spcPts val="0"/>
                        </a:spcBef>
                        <a:spcAft>
                          <a:spcPts val="0"/>
                        </a:spcAft>
                        <a:buNone/>
                      </a:pPr>
                      <a:r>
                        <a:rPr b="1" lang="en" sz="1000">
                          <a:solidFill>
                            <a:srgbClr val="333333"/>
                          </a:solidFill>
                          <a:latin typeface="Times New Roman"/>
                          <a:ea typeface="Times New Roman"/>
                          <a:cs typeface="Times New Roman"/>
                          <a:sym typeface="Times New Roman"/>
                        </a:rPr>
                        <a:t>Sustainability Targets and Operational Efficiency</a:t>
                      </a:r>
                      <a:endParaRPr b="1" sz="1000">
                        <a:solidFill>
                          <a:srgbClr val="33333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br>
                        <a:rPr lang="en" sz="800">
                          <a:solidFill>
                            <a:srgbClr val="333333"/>
                          </a:solidFill>
                          <a:latin typeface="Times New Roman"/>
                          <a:ea typeface="Times New Roman"/>
                          <a:cs typeface="Times New Roman"/>
                          <a:sym typeface="Times New Roman"/>
                        </a:rPr>
                      </a:br>
                      <a:r>
                        <a:rPr lang="en" sz="800">
                          <a:solidFill>
                            <a:srgbClr val="333333"/>
                          </a:solidFill>
                          <a:latin typeface="Times New Roman"/>
                          <a:ea typeface="Times New Roman"/>
                          <a:cs typeface="Times New Roman"/>
                          <a:sym typeface="Times New Roman"/>
                        </a:rPr>
                        <a:t>Integrate sustainability without compromising efficiency; reassess sourcing and manufacturing.</a:t>
                      </a:r>
                      <a:endParaRPr sz="800">
                        <a:solidFill>
                          <a:srgbClr val="333333"/>
                        </a:solidFill>
                        <a:latin typeface="Times New Roman"/>
                        <a:ea typeface="Times New Roman"/>
                        <a:cs typeface="Times New Roman"/>
                        <a:sym typeface="Times New Roman"/>
                      </a:endParaRPr>
                    </a:p>
                  </a:txBody>
                  <a:tcPr marT="91425" marB="91425" marR="91425" marL="91425">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Carbon Footprint</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Cost Efficiency</a:t>
                      </a:r>
                      <a:endParaRPr sz="900">
                        <a:solidFill>
                          <a:srgbClr val="333333"/>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900">
                        <a:solidFill>
                          <a:srgbClr val="333333"/>
                        </a:solidFill>
                        <a:latin typeface="Times New Roman"/>
                        <a:ea typeface="Times New Roman"/>
                        <a:cs typeface="Times New Roman"/>
                        <a:sym typeface="Times New Roman"/>
                      </a:endParaRPr>
                    </a:p>
                  </a:txBody>
                  <a:tcPr marT="91425" marB="91425" marR="91425" marL="91425">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 Nike's 2021 Impact Report outlines ambitious sustainability goals, emphasizing reduced environmental footprint.</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333333"/>
                        </a:solidFill>
                        <a:latin typeface="Times New Roman"/>
                        <a:ea typeface="Times New Roman"/>
                        <a:cs typeface="Times New Roman"/>
                        <a:sym typeface="Times New Roman"/>
                      </a:endParaRPr>
                    </a:p>
                  </a:txBody>
                  <a:tcPr marT="91425" marB="91425" marR="91425" marL="91425">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-Eco-friendly practices for suppliers</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-Sustainable packaging use</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-Transportation route optimization</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-Carbon emission reduction</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333333"/>
                        </a:solidFill>
                        <a:latin typeface="Times New Roman"/>
                        <a:ea typeface="Times New Roman"/>
                        <a:cs typeface="Times New Roman"/>
                        <a:sym typeface="Times New Roman"/>
                      </a:endParaRPr>
                    </a:p>
                  </a:txBody>
                  <a:tcPr marT="91425" marB="91425" marR="91425" marL="91425">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r>
            </a:tbl>
          </a:graphicData>
        </a:graphic>
      </p:graphicFrame>
      <p:pic>
        <p:nvPicPr>
          <p:cNvPr id="700" name="Google Shape;700;p84"/>
          <p:cNvPicPr preferRelativeResize="0"/>
          <p:nvPr/>
        </p:nvPicPr>
        <p:blipFill rotWithShape="1">
          <a:blip r:embed="rId4">
            <a:alphaModFix/>
          </a:blip>
          <a:srcRect b="30094" l="30522" r="44260" t="23662"/>
          <a:stretch/>
        </p:blipFill>
        <p:spPr>
          <a:xfrm>
            <a:off x="371025" y="1485875"/>
            <a:ext cx="168475" cy="994151"/>
          </a:xfrm>
          <a:prstGeom prst="rect">
            <a:avLst/>
          </a:prstGeom>
          <a:noFill/>
          <a:ln>
            <a:noFill/>
          </a:ln>
        </p:spPr>
      </p:pic>
      <p:pic>
        <p:nvPicPr>
          <p:cNvPr id="701" name="Google Shape;701;p84"/>
          <p:cNvPicPr preferRelativeResize="0"/>
          <p:nvPr/>
        </p:nvPicPr>
        <p:blipFill rotWithShape="1">
          <a:blip r:embed="rId5">
            <a:alphaModFix/>
          </a:blip>
          <a:srcRect b="13888" l="16994" r="25298" t="11601"/>
          <a:stretch/>
        </p:blipFill>
        <p:spPr>
          <a:xfrm>
            <a:off x="371025" y="2571750"/>
            <a:ext cx="141250" cy="943500"/>
          </a:xfrm>
          <a:prstGeom prst="rect">
            <a:avLst/>
          </a:prstGeom>
          <a:noFill/>
          <a:ln>
            <a:noFill/>
          </a:ln>
        </p:spPr>
      </p:pic>
      <p:pic>
        <p:nvPicPr>
          <p:cNvPr id="702" name="Google Shape;702;p84"/>
          <p:cNvPicPr preferRelativeResize="0"/>
          <p:nvPr/>
        </p:nvPicPr>
        <p:blipFill rotWithShape="1">
          <a:blip r:embed="rId6">
            <a:alphaModFix/>
          </a:blip>
          <a:srcRect b="18144" l="29277" r="35486" t="23114"/>
          <a:stretch/>
        </p:blipFill>
        <p:spPr>
          <a:xfrm>
            <a:off x="371025" y="3649656"/>
            <a:ext cx="141250" cy="766720"/>
          </a:xfrm>
          <a:prstGeom prst="rect">
            <a:avLst/>
          </a:prstGeom>
          <a:noFill/>
          <a:ln>
            <a:noFill/>
          </a:ln>
        </p:spPr>
      </p:pic>
      <p:sp>
        <p:nvSpPr>
          <p:cNvPr id="703" name="Google Shape;703;p84"/>
          <p:cNvSpPr txBox="1"/>
          <p:nvPr/>
        </p:nvSpPr>
        <p:spPr>
          <a:xfrm>
            <a:off x="4429262" y="2252875"/>
            <a:ext cx="2325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33333"/>
                </a:solidFill>
                <a:latin typeface="Catamaran Medium"/>
                <a:ea typeface="Catamaran Medium"/>
                <a:cs typeface="Catamaran Medium"/>
                <a:sym typeface="Catamaran Medium"/>
              </a:rPr>
              <a:t>Source: </a:t>
            </a:r>
            <a:r>
              <a:rPr lang="en" sz="800" u="sng">
                <a:solidFill>
                  <a:srgbClr val="333333"/>
                </a:solidFill>
                <a:latin typeface="Catamaran Medium"/>
                <a:ea typeface="Catamaran Medium"/>
                <a:cs typeface="Catamaran Medium"/>
                <a:sym typeface="Catamaran Medium"/>
                <a:hlinkClick r:id="rId7">
                  <a:extLst>
                    <a:ext uri="{A12FA001-AC4F-418D-AE19-62706E023703}">
                      <ahyp:hlinkClr val="tx"/>
                    </a:ext>
                  </a:extLst>
                </a:hlinkClick>
              </a:rPr>
              <a:t>NIKE, Inc. (2020)</a:t>
            </a:r>
            <a:r>
              <a:rPr lang="en" sz="800">
                <a:solidFill>
                  <a:srgbClr val="333333"/>
                </a:solidFill>
                <a:latin typeface="Catamaran Medium"/>
                <a:ea typeface="Catamaran Medium"/>
                <a:cs typeface="Catamaran Medium"/>
                <a:sym typeface="Catamaran Medium"/>
              </a:rPr>
              <a:t> </a:t>
            </a:r>
            <a:endParaRPr sz="800">
              <a:solidFill>
                <a:srgbClr val="333333"/>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33333"/>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33333"/>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33333"/>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33333"/>
              </a:solidFill>
              <a:latin typeface="Catamaran Medium"/>
              <a:ea typeface="Catamaran Medium"/>
              <a:cs typeface="Catamaran Medium"/>
              <a:sym typeface="Catamaran Medium"/>
            </a:endParaRPr>
          </a:p>
        </p:txBody>
      </p:sp>
      <p:sp>
        <p:nvSpPr>
          <p:cNvPr id="704" name="Google Shape;704;p84"/>
          <p:cNvSpPr txBox="1"/>
          <p:nvPr/>
        </p:nvSpPr>
        <p:spPr>
          <a:xfrm>
            <a:off x="4467587" y="3251250"/>
            <a:ext cx="2325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33333"/>
                </a:solidFill>
                <a:latin typeface="Catamaran Medium"/>
                <a:ea typeface="Catamaran Medium"/>
                <a:cs typeface="Catamaran Medium"/>
                <a:sym typeface="Catamaran Medium"/>
              </a:rPr>
              <a:t>Source: </a:t>
            </a:r>
            <a:r>
              <a:rPr lang="en" sz="800" u="sng">
                <a:solidFill>
                  <a:srgbClr val="333333"/>
                </a:solidFill>
                <a:latin typeface="Catamaran Medium"/>
                <a:ea typeface="Catamaran Medium"/>
                <a:cs typeface="Catamaran Medium"/>
                <a:sym typeface="Catamaran Medium"/>
                <a:hlinkClick r:id="rId8">
                  <a:extLst>
                    <a:ext uri="{A12FA001-AC4F-418D-AE19-62706E023703}">
                      <ahyp:hlinkClr val="tx"/>
                    </a:ext>
                  </a:extLst>
                </a:hlinkClick>
              </a:rPr>
              <a:t>NIKE,Inc(2021)</a:t>
            </a:r>
            <a:r>
              <a:rPr lang="en" sz="800">
                <a:solidFill>
                  <a:srgbClr val="333333"/>
                </a:solidFill>
                <a:latin typeface="Catamaran Medium"/>
                <a:ea typeface="Catamaran Medium"/>
                <a:cs typeface="Catamaran Medium"/>
                <a:sym typeface="Catamaran Medium"/>
              </a:rPr>
              <a:t> </a:t>
            </a:r>
            <a:endParaRPr sz="800">
              <a:solidFill>
                <a:srgbClr val="333333"/>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33333"/>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33333"/>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33333"/>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33333"/>
              </a:solidFill>
              <a:latin typeface="Catamaran Medium"/>
              <a:ea typeface="Catamaran Medium"/>
              <a:cs typeface="Catamaran Medium"/>
              <a:sym typeface="Catamaran Medium"/>
            </a:endParaRPr>
          </a:p>
        </p:txBody>
      </p:sp>
      <p:sp>
        <p:nvSpPr>
          <p:cNvPr id="705" name="Google Shape;705;p84"/>
          <p:cNvSpPr txBox="1"/>
          <p:nvPr/>
        </p:nvSpPr>
        <p:spPr>
          <a:xfrm>
            <a:off x="4467587" y="4249625"/>
            <a:ext cx="2325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33333"/>
                </a:solidFill>
                <a:latin typeface="Catamaran Medium"/>
                <a:ea typeface="Catamaran Medium"/>
                <a:cs typeface="Catamaran Medium"/>
                <a:sym typeface="Catamaran Medium"/>
              </a:rPr>
              <a:t>Source: </a:t>
            </a:r>
            <a:r>
              <a:rPr lang="en" sz="800" u="sng">
                <a:solidFill>
                  <a:srgbClr val="333333"/>
                </a:solidFill>
                <a:latin typeface="Catamaran Medium"/>
                <a:ea typeface="Catamaran Medium"/>
                <a:cs typeface="Catamaran Medium"/>
                <a:sym typeface="Catamaran Medium"/>
                <a:hlinkClick r:id="rId9">
                  <a:extLst>
                    <a:ext uri="{A12FA001-AC4F-418D-AE19-62706E023703}">
                      <ahyp:hlinkClr val="tx"/>
                    </a:ext>
                  </a:extLst>
                </a:hlinkClick>
              </a:rPr>
              <a:t>NIKE, Impact(2021)</a:t>
            </a:r>
            <a:r>
              <a:rPr lang="en" sz="800">
                <a:solidFill>
                  <a:srgbClr val="333333"/>
                </a:solidFill>
                <a:latin typeface="Catamaran Medium"/>
                <a:ea typeface="Catamaran Medium"/>
                <a:cs typeface="Catamaran Medium"/>
                <a:sym typeface="Catamaran Medium"/>
              </a:rPr>
              <a:t> </a:t>
            </a:r>
            <a:endParaRPr sz="800">
              <a:solidFill>
                <a:srgbClr val="333333"/>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chemeClr val="lt1"/>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chemeClr val="lt1"/>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chemeClr val="lt1"/>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chemeClr val="lt1"/>
              </a:solidFill>
              <a:latin typeface="Catamaran Medium"/>
              <a:ea typeface="Catamaran Medium"/>
              <a:cs typeface="Catamaran Medium"/>
              <a:sym typeface="Catamaran Medium"/>
            </a:endParaRPr>
          </a:p>
        </p:txBody>
      </p:sp>
      <p:sp>
        <p:nvSpPr>
          <p:cNvPr id="706" name="Google Shape;706;p84"/>
          <p:cNvSpPr txBox="1"/>
          <p:nvPr>
            <p:ph idx="12" type="sldNum"/>
          </p:nvPr>
        </p:nvSpPr>
        <p:spPr>
          <a:xfrm>
            <a:off x="8556784" y="47075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333333"/>
                </a:solidFill>
                <a:latin typeface="Arial"/>
                <a:ea typeface="Arial"/>
                <a:cs typeface="Arial"/>
                <a:sym typeface="Arial"/>
              </a:rPr>
              <a:t>‹#›</a:t>
            </a:fld>
            <a:endParaRPr sz="1000">
              <a:solidFill>
                <a:srgbClr val="333333"/>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0" name="Shape 710"/>
        <p:cNvGrpSpPr/>
        <p:nvPr/>
      </p:nvGrpSpPr>
      <p:grpSpPr>
        <a:xfrm>
          <a:off x="0" y="0"/>
          <a:ext cx="0" cy="0"/>
          <a:chOff x="0" y="0"/>
          <a:chExt cx="0" cy="0"/>
        </a:xfrm>
      </p:grpSpPr>
      <p:sp>
        <p:nvSpPr>
          <p:cNvPr id="711" name="Google Shape;711;p85"/>
          <p:cNvSpPr txBox="1"/>
          <p:nvPr/>
        </p:nvSpPr>
        <p:spPr>
          <a:xfrm>
            <a:off x="311700" y="360200"/>
            <a:ext cx="8424900" cy="572700"/>
          </a:xfrm>
          <a:prstGeom prst="rect">
            <a:avLst/>
          </a:prstGeom>
          <a:noFill/>
          <a:ln>
            <a:noFill/>
          </a:ln>
        </p:spPr>
        <p:txBody>
          <a:bodyPr anchorCtr="0" anchor="t" bIns="91425" lIns="91425" spcFirstLastPara="1" rIns="91425" wrap="square" tIns="91425">
            <a:noAutofit/>
          </a:bodyPr>
          <a:lstStyle/>
          <a:p>
            <a:pPr indent="0" lvl="0" marL="0" rtl="0" algn="ctr">
              <a:lnSpc>
                <a:spcPct val="85000"/>
              </a:lnSpc>
              <a:spcBef>
                <a:spcPts val="0"/>
              </a:spcBef>
              <a:spcAft>
                <a:spcPts val="0"/>
              </a:spcAft>
              <a:buNone/>
            </a:pPr>
            <a:r>
              <a:rPr lang="en" sz="3000">
                <a:solidFill>
                  <a:srgbClr val="57068C"/>
                </a:solidFill>
                <a:latin typeface="Montserrat Black"/>
                <a:ea typeface="Montserrat Black"/>
                <a:cs typeface="Montserrat Black"/>
                <a:sym typeface="Montserrat Black"/>
              </a:rPr>
              <a:t>Challenges and KPIs Impacted </a:t>
            </a:r>
            <a:endParaRPr sz="3000">
              <a:solidFill>
                <a:srgbClr val="57068C"/>
              </a:solidFill>
              <a:latin typeface="Montserrat Black"/>
              <a:ea typeface="Montserrat Black"/>
              <a:cs typeface="Montserrat Black"/>
              <a:sym typeface="Montserrat Black"/>
            </a:endParaRPr>
          </a:p>
        </p:txBody>
      </p:sp>
      <p:graphicFrame>
        <p:nvGraphicFramePr>
          <p:cNvPr id="712" name="Google Shape;712;p85"/>
          <p:cNvGraphicFramePr/>
          <p:nvPr/>
        </p:nvGraphicFramePr>
        <p:xfrm>
          <a:off x="669875" y="1154988"/>
          <a:ext cx="3000000" cy="3000000"/>
        </p:xfrm>
        <a:graphic>
          <a:graphicData uri="http://schemas.openxmlformats.org/drawingml/2006/table">
            <a:tbl>
              <a:tblPr>
                <a:noFill/>
                <a:tableStyleId>{06A1339F-82D6-4DDD-8342-08C000064914}</a:tableStyleId>
              </a:tblPr>
              <a:tblGrid>
                <a:gridCol w="2121350"/>
                <a:gridCol w="1736300"/>
                <a:gridCol w="2155675"/>
                <a:gridCol w="2253950"/>
              </a:tblGrid>
              <a:tr h="291375">
                <a:tc>
                  <a:txBody>
                    <a:bodyPr/>
                    <a:lstStyle/>
                    <a:p>
                      <a:pPr indent="0" lvl="0" marL="0" rtl="0" algn="ctr">
                        <a:spcBef>
                          <a:spcPts val="0"/>
                        </a:spcBef>
                        <a:spcAft>
                          <a:spcPts val="0"/>
                        </a:spcAft>
                        <a:buNone/>
                      </a:pPr>
                      <a:r>
                        <a:rPr b="1" lang="en">
                          <a:solidFill>
                            <a:srgbClr val="57068C"/>
                          </a:solidFill>
                          <a:latin typeface="Times New Roman"/>
                          <a:ea typeface="Times New Roman"/>
                          <a:cs typeface="Times New Roman"/>
                          <a:sym typeface="Times New Roman"/>
                        </a:rPr>
                        <a:t>CHALLENGES</a:t>
                      </a:r>
                      <a:endParaRPr b="1">
                        <a:solidFill>
                          <a:srgbClr val="57068C"/>
                        </a:solidFill>
                        <a:latin typeface="Times New Roman"/>
                        <a:ea typeface="Times New Roman"/>
                        <a:cs typeface="Times New Roman"/>
                        <a:sym typeface="Times New Roman"/>
                      </a:endParaRPr>
                    </a:p>
                  </a:txBody>
                  <a:tcPr marT="91425" marB="91425" marR="91425" marL="91425" anchor="ctr">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57068C"/>
                          </a:solidFill>
                          <a:latin typeface="Times New Roman"/>
                          <a:ea typeface="Times New Roman"/>
                          <a:cs typeface="Times New Roman"/>
                          <a:sym typeface="Times New Roman"/>
                        </a:rPr>
                        <a:t>KPIs IMPACTED</a:t>
                      </a:r>
                      <a:endParaRPr b="1">
                        <a:solidFill>
                          <a:srgbClr val="57068C"/>
                        </a:solidFill>
                        <a:latin typeface="Times New Roman"/>
                        <a:ea typeface="Times New Roman"/>
                        <a:cs typeface="Times New Roman"/>
                        <a:sym typeface="Times New Roman"/>
                      </a:endParaRPr>
                    </a:p>
                  </a:txBody>
                  <a:tcPr marT="91425" marB="91425" marR="91425" marL="91425" anchor="ctr">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57068C"/>
                          </a:solidFill>
                          <a:latin typeface="Times New Roman"/>
                          <a:ea typeface="Times New Roman"/>
                          <a:cs typeface="Times New Roman"/>
                          <a:sym typeface="Times New Roman"/>
                        </a:rPr>
                        <a:t>EVIDENCE</a:t>
                      </a:r>
                      <a:endParaRPr b="1">
                        <a:solidFill>
                          <a:srgbClr val="57068C"/>
                        </a:solidFill>
                        <a:latin typeface="Times New Roman"/>
                        <a:ea typeface="Times New Roman"/>
                        <a:cs typeface="Times New Roman"/>
                        <a:sym typeface="Times New Roman"/>
                      </a:endParaRPr>
                    </a:p>
                  </a:txBody>
                  <a:tcPr marT="91425" marB="91425" marR="91425" marL="91425" anchor="ctr">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57068C"/>
                          </a:solidFill>
                          <a:latin typeface="Times New Roman"/>
                          <a:ea typeface="Times New Roman"/>
                          <a:cs typeface="Times New Roman"/>
                          <a:sym typeface="Times New Roman"/>
                        </a:rPr>
                        <a:t>RECOMMENDATIONS</a:t>
                      </a:r>
                      <a:endParaRPr b="1">
                        <a:solidFill>
                          <a:srgbClr val="57068C"/>
                        </a:solidFill>
                        <a:latin typeface="Times New Roman"/>
                        <a:ea typeface="Times New Roman"/>
                        <a:cs typeface="Times New Roman"/>
                        <a:sym typeface="Times New Roman"/>
                      </a:endParaRPr>
                    </a:p>
                  </a:txBody>
                  <a:tcPr marT="91425" marB="91425" marR="91425" marL="91425" anchor="ctr">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r>
              <a:tr h="879350">
                <a:tc>
                  <a:txBody>
                    <a:bodyPr/>
                    <a:lstStyle/>
                    <a:p>
                      <a:pPr indent="0" lvl="0" marL="0" rtl="0" algn="l">
                        <a:lnSpc>
                          <a:spcPct val="100000"/>
                        </a:lnSpc>
                        <a:spcBef>
                          <a:spcPts val="0"/>
                        </a:spcBef>
                        <a:spcAft>
                          <a:spcPts val="0"/>
                        </a:spcAft>
                        <a:buNone/>
                      </a:pPr>
                      <a:r>
                        <a:rPr b="1" lang="en" sz="1000">
                          <a:solidFill>
                            <a:srgbClr val="333333"/>
                          </a:solidFill>
                          <a:latin typeface="Times New Roman"/>
                          <a:ea typeface="Times New Roman"/>
                          <a:cs typeface="Times New Roman"/>
                          <a:sym typeface="Times New Roman"/>
                        </a:rPr>
                        <a:t>Global Supply Chain Diversification</a:t>
                      </a:r>
                      <a:br>
                        <a:rPr b="1" lang="en" sz="1000">
                          <a:solidFill>
                            <a:srgbClr val="333333"/>
                          </a:solidFill>
                          <a:latin typeface="Times New Roman"/>
                          <a:ea typeface="Times New Roman"/>
                          <a:cs typeface="Times New Roman"/>
                          <a:sym typeface="Times New Roman"/>
                        </a:rPr>
                      </a:br>
                      <a:br>
                        <a:rPr b="1" lang="en" sz="1000">
                          <a:solidFill>
                            <a:srgbClr val="333333"/>
                          </a:solidFill>
                          <a:latin typeface="Times New Roman"/>
                          <a:ea typeface="Times New Roman"/>
                          <a:cs typeface="Times New Roman"/>
                          <a:sym typeface="Times New Roman"/>
                        </a:rPr>
                      </a:br>
                      <a:r>
                        <a:rPr lang="en" sz="800">
                          <a:solidFill>
                            <a:srgbClr val="333333"/>
                          </a:solidFill>
                          <a:latin typeface="Times New Roman"/>
                          <a:ea typeface="Times New Roman"/>
                          <a:cs typeface="Times New Roman"/>
                          <a:sym typeface="Times New Roman"/>
                        </a:rPr>
                        <a:t>Manage complexities and balance regional demands with cost optimization in global supply chains.</a:t>
                      </a:r>
                      <a:endParaRPr sz="800">
                        <a:solidFill>
                          <a:srgbClr val="333333"/>
                        </a:solidFill>
                        <a:latin typeface="Times New Roman"/>
                        <a:ea typeface="Times New Roman"/>
                        <a:cs typeface="Times New Roman"/>
                        <a:sym typeface="Times New Roman"/>
                      </a:endParaRPr>
                    </a:p>
                  </a:txBody>
                  <a:tcPr marT="91425" marB="91425" marR="91425" marL="91425">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333333"/>
                          </a:solidFill>
                          <a:latin typeface="Times New Roman"/>
                          <a:ea typeface="Times New Roman"/>
                          <a:cs typeface="Times New Roman"/>
                          <a:sym typeface="Times New Roman"/>
                        </a:rPr>
                        <a:t>Supply Chain Risk Management</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solidFill>
                            <a:srgbClr val="333333"/>
                          </a:solidFill>
                          <a:latin typeface="Times New Roman"/>
                          <a:ea typeface="Times New Roman"/>
                          <a:cs typeface="Times New Roman"/>
                          <a:sym typeface="Times New Roman"/>
                        </a:rPr>
                        <a:t>Logistics Efficiency</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solidFill>
                            <a:srgbClr val="333333"/>
                          </a:solidFill>
                          <a:latin typeface="Times New Roman"/>
                          <a:ea typeface="Times New Roman"/>
                          <a:cs typeface="Times New Roman"/>
                          <a:sym typeface="Times New Roman"/>
                        </a:rPr>
                        <a:t>Market Share Growth</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900">
                        <a:solidFill>
                          <a:srgbClr val="333333"/>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900">
                        <a:solidFill>
                          <a:srgbClr val="333333"/>
                        </a:solidFill>
                        <a:latin typeface="Times New Roman"/>
                        <a:ea typeface="Times New Roman"/>
                        <a:cs typeface="Times New Roman"/>
                        <a:sym typeface="Times New Roman"/>
                      </a:endParaRPr>
                    </a:p>
                  </a:txBody>
                  <a:tcPr marT="91425" marB="91425" marR="91425" marL="91425">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333333"/>
                          </a:solidFill>
                          <a:latin typeface="Times New Roman"/>
                          <a:ea typeface="Times New Roman"/>
                          <a:cs typeface="Times New Roman"/>
                          <a:sym typeface="Times New Roman"/>
                        </a:rPr>
                        <a:t>Nike's revenue growth across regions highlights the global nature of its supply chain, as seen in fiscal 2021.</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900">
                        <a:solidFill>
                          <a:srgbClr val="333333"/>
                        </a:solidFill>
                        <a:latin typeface="Times New Roman"/>
                        <a:ea typeface="Times New Roman"/>
                        <a:cs typeface="Times New Roman"/>
                        <a:sym typeface="Times New Roman"/>
                      </a:endParaRPr>
                    </a:p>
                  </a:txBody>
                  <a:tcPr marT="91425" marB="91425" marR="91425" marL="91425">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333333"/>
                          </a:solidFill>
                          <a:latin typeface="Times New Roman"/>
                          <a:ea typeface="Times New Roman"/>
                          <a:cs typeface="Times New Roman"/>
                          <a:sym typeface="Times New Roman"/>
                        </a:rPr>
                        <a:t>-Strengthen supplier relationships</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solidFill>
                            <a:srgbClr val="333333"/>
                          </a:solidFill>
                          <a:latin typeface="Times New Roman"/>
                          <a:ea typeface="Times New Roman"/>
                          <a:cs typeface="Times New Roman"/>
                          <a:sym typeface="Times New Roman"/>
                        </a:rPr>
                        <a:t>-Expand supplier base</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solidFill>
                            <a:srgbClr val="333333"/>
                          </a:solidFill>
                          <a:latin typeface="Times New Roman"/>
                          <a:ea typeface="Times New Roman"/>
                          <a:cs typeface="Times New Roman"/>
                          <a:sym typeface="Times New Roman"/>
                        </a:rPr>
                        <a:t>-Promote innovation through collaboration</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solidFill>
                            <a:srgbClr val="333333"/>
                          </a:solidFill>
                          <a:latin typeface="Times New Roman"/>
                          <a:ea typeface="Times New Roman"/>
                          <a:cs typeface="Times New Roman"/>
                          <a:sym typeface="Times New Roman"/>
                        </a:rPr>
                        <a:t>-Enhance product quality and cost efficiency</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900">
                        <a:solidFill>
                          <a:srgbClr val="333333"/>
                        </a:solidFill>
                        <a:latin typeface="Times New Roman"/>
                        <a:ea typeface="Times New Roman"/>
                        <a:cs typeface="Times New Roman"/>
                        <a:sym typeface="Times New Roman"/>
                      </a:endParaRPr>
                    </a:p>
                  </a:txBody>
                  <a:tcPr marT="91425" marB="91425" marR="91425" marL="91425">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r>
              <a:tr h="619500">
                <a:tc>
                  <a:txBody>
                    <a:bodyPr/>
                    <a:lstStyle/>
                    <a:p>
                      <a:pPr indent="0" lvl="0" marL="0" rtl="0" algn="l">
                        <a:lnSpc>
                          <a:spcPct val="100000"/>
                        </a:lnSpc>
                        <a:spcBef>
                          <a:spcPts val="0"/>
                        </a:spcBef>
                        <a:spcAft>
                          <a:spcPts val="0"/>
                        </a:spcAft>
                        <a:buNone/>
                      </a:pPr>
                      <a:r>
                        <a:rPr b="1" lang="en" sz="1000">
                          <a:solidFill>
                            <a:srgbClr val="333333"/>
                          </a:solidFill>
                          <a:latin typeface="Times New Roman"/>
                          <a:ea typeface="Times New Roman"/>
                          <a:cs typeface="Times New Roman"/>
                          <a:sym typeface="Times New Roman"/>
                        </a:rPr>
                        <a:t>Cost Management and Gross Margin Optimization</a:t>
                      </a:r>
                      <a:endParaRPr b="1" sz="1000">
                        <a:solidFill>
                          <a:srgbClr val="33333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br>
                        <a:rPr lang="en" sz="800">
                          <a:solidFill>
                            <a:srgbClr val="333333"/>
                          </a:solidFill>
                          <a:latin typeface="Times New Roman"/>
                          <a:ea typeface="Times New Roman"/>
                          <a:cs typeface="Times New Roman"/>
                          <a:sym typeface="Times New Roman"/>
                        </a:rPr>
                      </a:br>
                      <a:r>
                        <a:rPr lang="en" sz="800">
                          <a:solidFill>
                            <a:srgbClr val="333333"/>
                          </a:solidFill>
                          <a:latin typeface="Times New Roman"/>
                          <a:ea typeface="Times New Roman"/>
                          <a:cs typeface="Times New Roman"/>
                          <a:sym typeface="Times New Roman"/>
                        </a:rPr>
                        <a:t>Strategically balance cost-saving measures with investments in growth and sustainability while maintaining operational excellence.</a:t>
                      </a:r>
                      <a:endParaRPr sz="800">
                        <a:solidFill>
                          <a:srgbClr val="333333"/>
                        </a:solidFill>
                        <a:latin typeface="Times New Roman"/>
                        <a:ea typeface="Times New Roman"/>
                        <a:cs typeface="Times New Roman"/>
                        <a:sym typeface="Times New Roman"/>
                      </a:endParaRPr>
                    </a:p>
                  </a:txBody>
                  <a:tcPr marT="91425" marB="91425" marR="91425" marL="91425">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Gross Margin </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Operation Cost Savings</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COGS</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333333"/>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900">
                        <a:solidFill>
                          <a:srgbClr val="333333"/>
                        </a:solidFill>
                        <a:latin typeface="Times New Roman"/>
                        <a:ea typeface="Times New Roman"/>
                        <a:cs typeface="Times New Roman"/>
                        <a:sym typeface="Times New Roman"/>
                      </a:endParaRPr>
                    </a:p>
                  </a:txBody>
                  <a:tcPr marT="91425" marB="91425" marR="91425" marL="91425">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Nike aims for $2 billion in cost savings by fiscal 2024, focusing on efficiency.</a:t>
                      </a:r>
                      <a:endParaRPr sz="900">
                        <a:solidFill>
                          <a:srgbClr val="333333"/>
                        </a:solidFill>
                        <a:latin typeface="Times New Roman"/>
                        <a:ea typeface="Times New Roman"/>
                        <a:cs typeface="Times New Roman"/>
                        <a:sym typeface="Times New Roman"/>
                      </a:endParaRPr>
                    </a:p>
                  </a:txBody>
                  <a:tcPr marT="91425" marB="91425" marR="91425" marL="91425">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-Lean manufacturing implementation</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-Kaizen and Six Sigma for efficiency</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-Production cost reduction</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333333"/>
                          </a:solidFill>
                          <a:latin typeface="Times New Roman"/>
                          <a:ea typeface="Times New Roman"/>
                          <a:cs typeface="Times New Roman"/>
                          <a:sym typeface="Times New Roman"/>
                        </a:rPr>
                        <a:t>-Robotics and automation investment</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333333"/>
                        </a:solidFill>
                        <a:latin typeface="Times New Roman"/>
                        <a:ea typeface="Times New Roman"/>
                        <a:cs typeface="Times New Roman"/>
                        <a:sym typeface="Times New Roman"/>
                      </a:endParaRPr>
                    </a:p>
                  </a:txBody>
                  <a:tcPr marT="91425" marB="91425" marR="91425" marL="91425">
                    <a:lnL cap="flat" cmpd="sng" w="19050">
                      <a:solidFill>
                        <a:srgbClr val="771E86"/>
                      </a:solidFill>
                      <a:prstDash val="solid"/>
                      <a:round/>
                      <a:headEnd len="sm" w="sm" type="none"/>
                      <a:tailEnd len="sm" w="sm" type="none"/>
                    </a:lnL>
                    <a:lnR cap="flat" cmpd="sng" w="19050">
                      <a:solidFill>
                        <a:srgbClr val="771E86"/>
                      </a:solidFill>
                      <a:prstDash val="solid"/>
                      <a:round/>
                      <a:headEnd len="sm" w="sm" type="none"/>
                      <a:tailEnd len="sm" w="sm" type="none"/>
                    </a:lnR>
                    <a:lnT cap="flat" cmpd="sng" w="19050">
                      <a:solidFill>
                        <a:srgbClr val="771E86"/>
                      </a:solidFill>
                      <a:prstDash val="solid"/>
                      <a:round/>
                      <a:headEnd len="sm" w="sm" type="none"/>
                      <a:tailEnd len="sm" w="sm" type="none"/>
                    </a:lnT>
                    <a:lnB cap="flat" cmpd="sng" w="19050">
                      <a:solidFill>
                        <a:srgbClr val="771E86"/>
                      </a:solidFill>
                      <a:prstDash val="solid"/>
                      <a:round/>
                      <a:headEnd len="sm" w="sm" type="none"/>
                      <a:tailEnd len="sm" w="sm" type="none"/>
                    </a:lnB>
                  </a:tcPr>
                </a:tc>
              </a:tr>
            </a:tbl>
          </a:graphicData>
        </a:graphic>
      </p:graphicFrame>
      <p:pic>
        <p:nvPicPr>
          <p:cNvPr id="713" name="Google Shape;713;p85"/>
          <p:cNvPicPr preferRelativeResize="0"/>
          <p:nvPr/>
        </p:nvPicPr>
        <p:blipFill rotWithShape="1">
          <a:blip r:embed="rId4">
            <a:alphaModFix/>
          </a:blip>
          <a:srcRect b="30094" l="30522" r="44260" t="23662"/>
          <a:stretch/>
        </p:blipFill>
        <p:spPr>
          <a:xfrm>
            <a:off x="371025" y="2817600"/>
            <a:ext cx="168475" cy="994151"/>
          </a:xfrm>
          <a:prstGeom prst="rect">
            <a:avLst/>
          </a:prstGeom>
          <a:noFill/>
          <a:ln>
            <a:noFill/>
          </a:ln>
        </p:spPr>
      </p:pic>
      <p:pic>
        <p:nvPicPr>
          <p:cNvPr id="714" name="Google Shape;714;p85"/>
          <p:cNvPicPr preferRelativeResize="0"/>
          <p:nvPr/>
        </p:nvPicPr>
        <p:blipFill rotWithShape="1">
          <a:blip r:embed="rId5">
            <a:alphaModFix/>
          </a:blip>
          <a:srcRect b="6382" l="16035" r="22339" t="5224"/>
          <a:stretch/>
        </p:blipFill>
        <p:spPr>
          <a:xfrm>
            <a:off x="384638" y="1616900"/>
            <a:ext cx="141250" cy="1059468"/>
          </a:xfrm>
          <a:prstGeom prst="rect">
            <a:avLst/>
          </a:prstGeom>
          <a:noFill/>
          <a:ln>
            <a:noFill/>
          </a:ln>
        </p:spPr>
      </p:pic>
      <p:sp>
        <p:nvSpPr>
          <p:cNvPr id="715" name="Google Shape;715;p85"/>
          <p:cNvSpPr txBox="1"/>
          <p:nvPr/>
        </p:nvSpPr>
        <p:spPr>
          <a:xfrm>
            <a:off x="4527537" y="2495600"/>
            <a:ext cx="2325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33333"/>
                </a:solidFill>
                <a:latin typeface="Catamaran Medium"/>
                <a:ea typeface="Catamaran Medium"/>
                <a:cs typeface="Catamaran Medium"/>
                <a:sym typeface="Catamaran Medium"/>
              </a:rPr>
              <a:t>Source: </a:t>
            </a:r>
            <a:r>
              <a:rPr lang="en" sz="800" u="sng">
                <a:solidFill>
                  <a:srgbClr val="333333"/>
                </a:solidFill>
                <a:latin typeface="Catamaran Medium"/>
                <a:ea typeface="Catamaran Medium"/>
                <a:cs typeface="Catamaran Medium"/>
                <a:sym typeface="Catamaran Medium"/>
                <a:hlinkClick r:id="rId6">
                  <a:extLst>
                    <a:ext uri="{A12FA001-AC4F-418D-AE19-62706E023703}">
                      <ahyp:hlinkClr val="tx"/>
                    </a:ext>
                  </a:extLst>
                </a:hlinkClick>
              </a:rPr>
              <a:t>NIKE,Inc(2021)</a:t>
            </a:r>
            <a:r>
              <a:rPr lang="en" sz="800">
                <a:solidFill>
                  <a:srgbClr val="333333"/>
                </a:solidFill>
                <a:latin typeface="Catamaran Medium"/>
                <a:ea typeface="Catamaran Medium"/>
                <a:cs typeface="Catamaran Medium"/>
                <a:sym typeface="Catamaran Medium"/>
              </a:rPr>
              <a:t> </a:t>
            </a:r>
            <a:endParaRPr sz="800">
              <a:solidFill>
                <a:srgbClr val="333333"/>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chemeClr val="lt1"/>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chemeClr val="lt1"/>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chemeClr val="lt1"/>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chemeClr val="lt1"/>
              </a:solidFill>
              <a:latin typeface="Catamaran Medium"/>
              <a:ea typeface="Catamaran Medium"/>
              <a:cs typeface="Catamaran Medium"/>
              <a:sym typeface="Catamaran Medium"/>
            </a:endParaRPr>
          </a:p>
        </p:txBody>
      </p:sp>
      <p:sp>
        <p:nvSpPr>
          <p:cNvPr id="716" name="Google Shape;716;p85"/>
          <p:cNvSpPr txBox="1"/>
          <p:nvPr/>
        </p:nvSpPr>
        <p:spPr>
          <a:xfrm>
            <a:off x="4527537" y="3513500"/>
            <a:ext cx="2325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33333"/>
                </a:solidFill>
                <a:latin typeface="Catamaran Medium"/>
                <a:ea typeface="Catamaran Medium"/>
                <a:cs typeface="Catamaran Medium"/>
                <a:sym typeface="Catamaran Medium"/>
              </a:rPr>
              <a:t>Source: </a:t>
            </a:r>
            <a:r>
              <a:rPr lang="en" sz="800" u="sng">
                <a:solidFill>
                  <a:srgbClr val="333333"/>
                </a:solidFill>
                <a:latin typeface="Catamaran Medium"/>
                <a:ea typeface="Catamaran Medium"/>
                <a:cs typeface="Catamaran Medium"/>
                <a:sym typeface="Catamaran Medium"/>
                <a:hlinkClick r:id="rId7">
                  <a:extLst>
                    <a:ext uri="{A12FA001-AC4F-418D-AE19-62706E023703}">
                      <ahyp:hlinkClr val="tx"/>
                    </a:ext>
                  </a:extLst>
                </a:hlinkClick>
              </a:rPr>
              <a:t>NIKE, Impact(2021)</a:t>
            </a:r>
            <a:r>
              <a:rPr lang="en" sz="800">
                <a:solidFill>
                  <a:srgbClr val="333333"/>
                </a:solidFill>
                <a:latin typeface="Catamaran Medium"/>
                <a:ea typeface="Catamaran Medium"/>
                <a:cs typeface="Catamaran Medium"/>
                <a:sym typeface="Catamaran Medium"/>
              </a:rPr>
              <a:t> </a:t>
            </a:r>
            <a:endParaRPr sz="800">
              <a:solidFill>
                <a:srgbClr val="333333"/>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33333"/>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33333"/>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33333"/>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33333"/>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33333"/>
              </a:solidFill>
              <a:latin typeface="Catamaran Medium"/>
              <a:ea typeface="Catamaran Medium"/>
              <a:cs typeface="Catamaran Medium"/>
              <a:sym typeface="Catamaran Medium"/>
            </a:endParaRPr>
          </a:p>
        </p:txBody>
      </p:sp>
      <p:sp>
        <p:nvSpPr>
          <p:cNvPr id="717" name="Google Shape;717;p85"/>
          <p:cNvSpPr txBox="1"/>
          <p:nvPr>
            <p:ph idx="12" type="sldNum"/>
          </p:nvPr>
        </p:nvSpPr>
        <p:spPr>
          <a:xfrm>
            <a:off x="8595309" y="46990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333333"/>
                </a:solidFill>
                <a:latin typeface="Arial"/>
                <a:ea typeface="Arial"/>
                <a:cs typeface="Arial"/>
                <a:sym typeface="Arial"/>
              </a:rPr>
              <a:t>‹#›</a:t>
            </a:fld>
            <a:endParaRPr sz="1000">
              <a:solidFill>
                <a:srgbClr val="333333"/>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6"/>
          <p:cNvSpPr txBox="1"/>
          <p:nvPr>
            <p:ph type="title"/>
          </p:nvPr>
        </p:nvSpPr>
        <p:spPr>
          <a:xfrm>
            <a:off x="4889925" y="2048500"/>
            <a:ext cx="3069900" cy="121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Supply Chain</a:t>
            </a:r>
            <a:r>
              <a:rPr lang="en">
                <a:solidFill>
                  <a:schemeClr val="lt1"/>
                </a:solidFill>
              </a:rPr>
              <a:t> </a:t>
            </a:r>
            <a:r>
              <a:rPr lang="en"/>
              <a:t>Agility</a:t>
            </a:r>
            <a:endParaRPr/>
          </a:p>
        </p:txBody>
      </p:sp>
      <p:sp>
        <p:nvSpPr>
          <p:cNvPr id="723" name="Google Shape;723;p86"/>
          <p:cNvSpPr txBox="1"/>
          <p:nvPr>
            <p:ph idx="2" type="title"/>
          </p:nvPr>
        </p:nvSpPr>
        <p:spPr>
          <a:xfrm>
            <a:off x="2971729" y="2048497"/>
            <a:ext cx="1918200" cy="121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cxnSp>
        <p:nvCxnSpPr>
          <p:cNvPr id="724" name="Google Shape;724;p86"/>
          <p:cNvCxnSpPr/>
          <p:nvPr/>
        </p:nvCxnSpPr>
        <p:spPr>
          <a:xfrm rot="10800000">
            <a:off x="4741950" y="1730150"/>
            <a:ext cx="0" cy="20004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8" name="Shape 728"/>
        <p:cNvGrpSpPr/>
        <p:nvPr/>
      </p:nvGrpSpPr>
      <p:grpSpPr>
        <a:xfrm>
          <a:off x="0" y="0"/>
          <a:ext cx="0" cy="0"/>
          <a:chOff x="0" y="0"/>
          <a:chExt cx="0" cy="0"/>
        </a:xfrm>
      </p:grpSpPr>
      <p:grpSp>
        <p:nvGrpSpPr>
          <p:cNvPr id="729" name="Google Shape;729;p87"/>
          <p:cNvGrpSpPr/>
          <p:nvPr/>
        </p:nvGrpSpPr>
        <p:grpSpPr>
          <a:xfrm>
            <a:off x="4590435" y="966847"/>
            <a:ext cx="2155469" cy="3301059"/>
            <a:chOff x="0" y="2295575"/>
            <a:chExt cx="2286000" cy="2847950"/>
          </a:xfrm>
        </p:grpSpPr>
        <p:grpSp>
          <p:nvGrpSpPr>
            <p:cNvPr id="730" name="Google Shape;730;p87"/>
            <p:cNvGrpSpPr/>
            <p:nvPr/>
          </p:nvGrpSpPr>
          <p:grpSpPr>
            <a:xfrm>
              <a:off x="0" y="2295575"/>
              <a:ext cx="2286000" cy="2847950"/>
              <a:chOff x="0" y="2295575"/>
              <a:chExt cx="2286000" cy="2847950"/>
            </a:xfrm>
          </p:grpSpPr>
          <p:sp>
            <p:nvSpPr>
              <p:cNvPr id="731" name="Google Shape;731;p87"/>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7"/>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87"/>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E5E5E"/>
                  </a:solidFill>
                  <a:latin typeface="Roboto"/>
                  <a:ea typeface="Roboto"/>
                  <a:cs typeface="Roboto"/>
                  <a:sym typeface="Roboto"/>
                </a:rPr>
                <a:t>Vestibulum congue tempus</a:t>
              </a:r>
              <a:endParaRPr b="1" sz="1200">
                <a:solidFill>
                  <a:srgbClr val="5E5E5E"/>
                </a:solidFill>
                <a:latin typeface="Roboto"/>
                <a:ea typeface="Roboto"/>
                <a:cs typeface="Roboto"/>
                <a:sym typeface="Roboto"/>
              </a:endParaRPr>
            </a:p>
          </p:txBody>
        </p:sp>
        <p:sp>
          <p:nvSpPr>
            <p:cNvPr id="734" name="Google Shape;734;p87"/>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5E5E5E"/>
                  </a:solidFill>
                  <a:latin typeface="Roboto"/>
                  <a:ea typeface="Roboto"/>
                  <a:cs typeface="Roboto"/>
                  <a:sym typeface="Roboto"/>
                </a:rPr>
                <a:t>Lorem ipsum dolor sit amet, consectetur adipiscing elit, sed do eiusmod tempor. </a:t>
              </a:r>
              <a:endParaRPr sz="900">
                <a:solidFill>
                  <a:srgbClr val="5E5E5E"/>
                </a:solidFill>
                <a:latin typeface="Roboto"/>
                <a:ea typeface="Roboto"/>
                <a:cs typeface="Roboto"/>
                <a:sym typeface="Roboto"/>
              </a:endParaRPr>
            </a:p>
          </p:txBody>
        </p:sp>
      </p:grpSp>
      <p:grpSp>
        <p:nvGrpSpPr>
          <p:cNvPr id="735" name="Google Shape;735;p87"/>
          <p:cNvGrpSpPr/>
          <p:nvPr/>
        </p:nvGrpSpPr>
        <p:grpSpPr>
          <a:xfrm>
            <a:off x="2435005" y="966847"/>
            <a:ext cx="2155469" cy="3301059"/>
            <a:chOff x="0" y="2295575"/>
            <a:chExt cx="2286000" cy="2847950"/>
          </a:xfrm>
        </p:grpSpPr>
        <p:grpSp>
          <p:nvGrpSpPr>
            <p:cNvPr id="736" name="Google Shape;736;p87"/>
            <p:cNvGrpSpPr/>
            <p:nvPr/>
          </p:nvGrpSpPr>
          <p:grpSpPr>
            <a:xfrm>
              <a:off x="0" y="2295575"/>
              <a:ext cx="2286000" cy="2847950"/>
              <a:chOff x="0" y="2295575"/>
              <a:chExt cx="2286000" cy="2847950"/>
            </a:xfrm>
          </p:grpSpPr>
          <p:sp>
            <p:nvSpPr>
              <p:cNvPr id="737" name="Google Shape;737;p87"/>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87"/>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 name="Google Shape;739;p87"/>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E5E5E"/>
                  </a:solidFill>
                  <a:latin typeface="Roboto"/>
                  <a:ea typeface="Roboto"/>
                  <a:cs typeface="Roboto"/>
                  <a:sym typeface="Roboto"/>
                </a:rPr>
                <a:t>Vestibulum congue tempus</a:t>
              </a:r>
              <a:endParaRPr b="1" sz="1200">
                <a:solidFill>
                  <a:srgbClr val="5E5E5E"/>
                </a:solidFill>
                <a:latin typeface="Roboto"/>
                <a:ea typeface="Roboto"/>
                <a:cs typeface="Roboto"/>
                <a:sym typeface="Roboto"/>
              </a:endParaRPr>
            </a:p>
          </p:txBody>
        </p:sp>
        <p:sp>
          <p:nvSpPr>
            <p:cNvPr id="740" name="Google Shape;740;p87"/>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5E5E5E"/>
                  </a:solidFill>
                  <a:latin typeface="Roboto"/>
                  <a:ea typeface="Roboto"/>
                  <a:cs typeface="Roboto"/>
                  <a:sym typeface="Roboto"/>
                </a:rPr>
                <a:t>Lorem ipsum dolor sit amet, consectetur adipiscing elit, sed do eiusmod tempor. </a:t>
              </a:r>
              <a:endParaRPr sz="900">
                <a:solidFill>
                  <a:srgbClr val="5E5E5E"/>
                </a:solidFill>
                <a:latin typeface="Roboto"/>
                <a:ea typeface="Roboto"/>
                <a:cs typeface="Roboto"/>
                <a:sym typeface="Roboto"/>
              </a:endParaRPr>
            </a:p>
          </p:txBody>
        </p:sp>
        <p:cxnSp>
          <p:nvCxnSpPr>
            <p:cNvPr id="741" name="Google Shape;741;p87"/>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grpSp>
        <p:nvGrpSpPr>
          <p:cNvPr id="742" name="Google Shape;742;p87"/>
          <p:cNvGrpSpPr/>
          <p:nvPr/>
        </p:nvGrpSpPr>
        <p:grpSpPr>
          <a:xfrm>
            <a:off x="4590435" y="966847"/>
            <a:ext cx="2155469" cy="3301059"/>
            <a:chOff x="0" y="2295575"/>
            <a:chExt cx="2286000" cy="2847950"/>
          </a:xfrm>
        </p:grpSpPr>
        <p:sp>
          <p:nvSpPr>
            <p:cNvPr id="743" name="Google Shape;743;p87"/>
            <p:cNvSpPr/>
            <p:nvPr/>
          </p:nvSpPr>
          <p:spPr>
            <a:xfrm>
              <a:off x="0" y="2823925"/>
              <a:ext cx="2286000" cy="2319600"/>
            </a:xfrm>
            <a:prstGeom prst="rect">
              <a:avLst/>
            </a:prstGeom>
            <a:solidFill>
              <a:srgbClr val="890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87"/>
            <p:cNvSpPr/>
            <p:nvPr/>
          </p:nvSpPr>
          <p:spPr>
            <a:xfrm>
              <a:off x="0" y="2295575"/>
              <a:ext cx="2286000" cy="53700"/>
            </a:xfrm>
            <a:prstGeom prst="rect">
              <a:avLst/>
            </a:prstGeom>
            <a:solidFill>
              <a:srgbClr val="890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87"/>
          <p:cNvGrpSpPr/>
          <p:nvPr/>
        </p:nvGrpSpPr>
        <p:grpSpPr>
          <a:xfrm>
            <a:off x="2435005" y="966847"/>
            <a:ext cx="2155469" cy="3301059"/>
            <a:chOff x="0" y="2295575"/>
            <a:chExt cx="2286000" cy="2847950"/>
          </a:xfrm>
        </p:grpSpPr>
        <p:sp>
          <p:nvSpPr>
            <p:cNvPr id="746" name="Google Shape;746;p87"/>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E5E5E"/>
                  </a:solidFill>
                  <a:latin typeface="Roboto"/>
                  <a:ea typeface="Roboto"/>
                  <a:cs typeface="Roboto"/>
                  <a:sym typeface="Roboto"/>
                </a:rPr>
                <a:t>Vestibulum congue tempus</a:t>
              </a:r>
              <a:endParaRPr b="1" sz="1200">
                <a:solidFill>
                  <a:srgbClr val="5E5E5E"/>
                </a:solidFill>
                <a:latin typeface="Roboto"/>
                <a:ea typeface="Roboto"/>
                <a:cs typeface="Roboto"/>
                <a:sym typeface="Roboto"/>
              </a:endParaRPr>
            </a:p>
          </p:txBody>
        </p:sp>
        <p:sp>
          <p:nvSpPr>
            <p:cNvPr id="747" name="Google Shape;747;p87"/>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5E5E5E"/>
                  </a:solidFill>
                  <a:latin typeface="Roboto"/>
                  <a:ea typeface="Roboto"/>
                  <a:cs typeface="Roboto"/>
                  <a:sym typeface="Roboto"/>
                </a:rPr>
                <a:t>Lorem ipsum dolor sit amet, consectetur adipiscing elit, sed do eiusmod tempor. </a:t>
              </a:r>
              <a:endParaRPr sz="900">
                <a:solidFill>
                  <a:srgbClr val="5E5E5E"/>
                </a:solidFill>
                <a:latin typeface="Roboto"/>
                <a:ea typeface="Roboto"/>
                <a:cs typeface="Roboto"/>
                <a:sym typeface="Roboto"/>
              </a:endParaRPr>
            </a:p>
          </p:txBody>
        </p:sp>
        <p:cxnSp>
          <p:nvCxnSpPr>
            <p:cNvPr id="748" name="Google Shape;748;p87"/>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nvGrpSpPr>
            <p:cNvPr id="749" name="Google Shape;749;p87"/>
            <p:cNvGrpSpPr/>
            <p:nvPr/>
          </p:nvGrpSpPr>
          <p:grpSpPr>
            <a:xfrm>
              <a:off x="0" y="2295575"/>
              <a:ext cx="2286000" cy="2847950"/>
              <a:chOff x="0" y="2295575"/>
              <a:chExt cx="2286000" cy="2847950"/>
            </a:xfrm>
          </p:grpSpPr>
          <p:sp>
            <p:nvSpPr>
              <p:cNvPr id="750" name="Google Shape;750;p87"/>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87"/>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2" name="Google Shape;752;p87"/>
          <p:cNvGrpSpPr/>
          <p:nvPr/>
        </p:nvGrpSpPr>
        <p:grpSpPr>
          <a:xfrm>
            <a:off x="279575" y="966847"/>
            <a:ext cx="2155469" cy="3301059"/>
            <a:chOff x="0" y="2295575"/>
            <a:chExt cx="2286000" cy="2847950"/>
          </a:xfrm>
        </p:grpSpPr>
        <p:sp>
          <p:nvSpPr>
            <p:cNvPr id="753" name="Google Shape;753;p87"/>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Vestibulum congue tempus</a:t>
              </a:r>
              <a:endParaRPr b="1" sz="1200">
                <a:solidFill>
                  <a:srgbClr val="FFFFFF"/>
                </a:solidFill>
                <a:latin typeface="Roboto"/>
                <a:ea typeface="Roboto"/>
                <a:cs typeface="Roboto"/>
                <a:sym typeface="Roboto"/>
              </a:endParaRPr>
            </a:p>
          </p:txBody>
        </p:sp>
        <p:sp>
          <p:nvSpPr>
            <p:cNvPr id="754" name="Google Shape;754;p87"/>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FFFFFF"/>
                  </a:solidFill>
                  <a:latin typeface="Roboto"/>
                  <a:ea typeface="Roboto"/>
                  <a:cs typeface="Roboto"/>
                  <a:sym typeface="Roboto"/>
                </a:rPr>
                <a:t>Lorem ipsum dolor sit amet, consectetur adipiscing elit, sed do eiusmod tempor. </a:t>
              </a:r>
              <a:endParaRPr sz="900">
                <a:solidFill>
                  <a:srgbClr val="FFFFFF"/>
                </a:solidFill>
                <a:latin typeface="Roboto"/>
                <a:ea typeface="Roboto"/>
                <a:cs typeface="Roboto"/>
                <a:sym typeface="Roboto"/>
              </a:endParaRPr>
            </a:p>
          </p:txBody>
        </p:sp>
        <p:cxnSp>
          <p:nvCxnSpPr>
            <p:cNvPr id="755" name="Google Shape;755;p87"/>
            <p:cNvCxnSpPr/>
            <p:nvPr/>
          </p:nvCxnSpPr>
          <p:spPr>
            <a:xfrm>
              <a:off x="2286000" y="2295575"/>
              <a:ext cx="0" cy="2837400"/>
            </a:xfrm>
            <a:prstGeom prst="straightConnector1">
              <a:avLst/>
            </a:prstGeom>
            <a:noFill/>
            <a:ln cap="flat" cmpd="sng" w="9525">
              <a:solidFill>
                <a:srgbClr val="D786E4"/>
              </a:solidFill>
              <a:prstDash val="dot"/>
              <a:round/>
              <a:headEnd len="sm" w="sm" type="none"/>
              <a:tailEnd len="sm" w="sm" type="none"/>
            </a:ln>
          </p:spPr>
        </p:cxnSp>
        <p:grpSp>
          <p:nvGrpSpPr>
            <p:cNvPr id="756" name="Google Shape;756;p87"/>
            <p:cNvGrpSpPr/>
            <p:nvPr/>
          </p:nvGrpSpPr>
          <p:grpSpPr>
            <a:xfrm>
              <a:off x="0" y="2295575"/>
              <a:ext cx="2286000" cy="2847950"/>
              <a:chOff x="0" y="2295575"/>
              <a:chExt cx="2286000" cy="2847950"/>
            </a:xfrm>
          </p:grpSpPr>
          <p:sp>
            <p:nvSpPr>
              <p:cNvPr id="757" name="Google Shape;757;p87"/>
              <p:cNvSpPr/>
              <p:nvPr/>
            </p:nvSpPr>
            <p:spPr>
              <a:xfrm>
                <a:off x="0" y="2823925"/>
                <a:ext cx="2286000" cy="2319600"/>
              </a:xfrm>
              <a:prstGeom prst="rect">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87"/>
              <p:cNvSpPr/>
              <p:nvPr/>
            </p:nvSpPr>
            <p:spPr>
              <a:xfrm>
                <a:off x="0" y="2295575"/>
                <a:ext cx="2286000" cy="53700"/>
              </a:xfrm>
              <a:prstGeom prst="rect">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9" name="Google Shape;759;p87"/>
          <p:cNvGrpSpPr/>
          <p:nvPr/>
        </p:nvGrpSpPr>
        <p:grpSpPr>
          <a:xfrm>
            <a:off x="279575" y="966847"/>
            <a:ext cx="2155469" cy="3301059"/>
            <a:chOff x="0" y="2295575"/>
            <a:chExt cx="2286000" cy="2847950"/>
          </a:xfrm>
        </p:grpSpPr>
        <p:sp>
          <p:nvSpPr>
            <p:cNvPr id="760" name="Google Shape;760;p87"/>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High Variability in Global Demand</a:t>
              </a:r>
              <a:endParaRPr b="1" sz="1200">
                <a:solidFill>
                  <a:srgbClr val="FFFFFF"/>
                </a:solidFill>
                <a:latin typeface="Roboto"/>
                <a:ea typeface="Roboto"/>
                <a:cs typeface="Roboto"/>
                <a:sym typeface="Roboto"/>
              </a:endParaRPr>
            </a:p>
          </p:txBody>
        </p:sp>
        <p:sp>
          <p:nvSpPr>
            <p:cNvPr id="761" name="Google Shape;761;p87"/>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FFFFFF"/>
                  </a:solidFill>
                  <a:latin typeface="Roboto"/>
                  <a:ea typeface="Roboto"/>
                  <a:cs typeface="Roboto"/>
                  <a:sym typeface="Roboto"/>
                </a:rPr>
                <a:t>Lorem ipsum dolor sit amet, consectetur adipiscing elit, sed do eiusmod tempor. </a:t>
              </a:r>
              <a:endParaRPr sz="900">
                <a:solidFill>
                  <a:srgbClr val="FFFFFF"/>
                </a:solidFill>
                <a:latin typeface="Roboto"/>
                <a:ea typeface="Roboto"/>
                <a:cs typeface="Roboto"/>
                <a:sym typeface="Roboto"/>
              </a:endParaRPr>
            </a:p>
          </p:txBody>
        </p:sp>
        <p:cxnSp>
          <p:nvCxnSpPr>
            <p:cNvPr id="762" name="Google Shape;762;p87"/>
            <p:cNvCxnSpPr/>
            <p:nvPr/>
          </p:nvCxnSpPr>
          <p:spPr>
            <a:xfrm>
              <a:off x="2286000" y="2295575"/>
              <a:ext cx="0" cy="2837400"/>
            </a:xfrm>
            <a:prstGeom prst="straightConnector1">
              <a:avLst/>
            </a:prstGeom>
            <a:noFill/>
            <a:ln cap="flat" cmpd="sng" w="9525">
              <a:solidFill>
                <a:srgbClr val="D786E4"/>
              </a:solidFill>
              <a:prstDash val="dot"/>
              <a:round/>
              <a:headEnd len="sm" w="sm" type="none"/>
              <a:tailEnd len="sm" w="sm" type="none"/>
            </a:ln>
          </p:spPr>
        </p:cxnSp>
        <p:grpSp>
          <p:nvGrpSpPr>
            <p:cNvPr id="763" name="Google Shape;763;p87"/>
            <p:cNvGrpSpPr/>
            <p:nvPr/>
          </p:nvGrpSpPr>
          <p:grpSpPr>
            <a:xfrm>
              <a:off x="0" y="2295575"/>
              <a:ext cx="2286000" cy="2847950"/>
              <a:chOff x="0" y="2295575"/>
              <a:chExt cx="2286000" cy="2847950"/>
            </a:xfrm>
          </p:grpSpPr>
          <p:sp>
            <p:nvSpPr>
              <p:cNvPr id="764" name="Google Shape;764;p87"/>
              <p:cNvSpPr/>
              <p:nvPr/>
            </p:nvSpPr>
            <p:spPr>
              <a:xfrm>
                <a:off x="0" y="2823925"/>
                <a:ext cx="2286000" cy="2319600"/>
              </a:xfrm>
              <a:prstGeom prst="rect">
                <a:avLst/>
              </a:prstGeom>
              <a:solidFill>
                <a:srgbClr val="570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7"/>
              <p:cNvSpPr/>
              <p:nvPr/>
            </p:nvSpPr>
            <p:spPr>
              <a:xfrm>
                <a:off x="0" y="2295575"/>
                <a:ext cx="2286000" cy="53700"/>
              </a:xfrm>
              <a:prstGeom prst="rect">
                <a:avLst/>
              </a:prstGeom>
              <a:solidFill>
                <a:srgbClr val="890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57068C"/>
                  </a:highlight>
                </a:endParaRPr>
              </a:p>
            </p:txBody>
          </p:sp>
        </p:grpSp>
      </p:grpSp>
      <p:sp>
        <p:nvSpPr>
          <p:cNvPr id="766" name="Google Shape;766;p87"/>
          <p:cNvSpPr txBox="1"/>
          <p:nvPr/>
        </p:nvSpPr>
        <p:spPr>
          <a:xfrm>
            <a:off x="279575" y="1574200"/>
            <a:ext cx="2152800" cy="2693700"/>
          </a:xfrm>
          <a:prstGeom prst="rect">
            <a:avLst/>
          </a:prstGeom>
          <a:solidFill>
            <a:srgbClr val="8900E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rgbClr val="FFFFFF"/>
                </a:solidFill>
                <a:latin typeface="Times New Roman"/>
                <a:ea typeface="Times New Roman"/>
                <a:cs typeface="Times New Roman"/>
                <a:sym typeface="Times New Roman"/>
              </a:rPr>
              <a:t>Investment in Digital Technologies: </a:t>
            </a:r>
            <a:r>
              <a:rPr lang="en" sz="900">
                <a:solidFill>
                  <a:srgbClr val="FFFFFF"/>
                </a:solidFill>
                <a:latin typeface="Times New Roman"/>
                <a:ea typeface="Times New Roman"/>
                <a:cs typeface="Times New Roman"/>
                <a:sym typeface="Times New Roman"/>
              </a:rPr>
              <a:t>Nike enhances supply chain alertness with digital tools for analytics and automation.</a:t>
            </a:r>
            <a:endParaRPr sz="9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b="1" lang="en" sz="900">
                <a:solidFill>
                  <a:srgbClr val="FFFFFF"/>
                </a:solidFill>
                <a:latin typeface="Times New Roman"/>
                <a:ea typeface="Times New Roman"/>
                <a:cs typeface="Times New Roman"/>
                <a:sym typeface="Times New Roman"/>
              </a:rPr>
              <a:t>Digital Supply Chain Overhaul: </a:t>
            </a:r>
            <a:r>
              <a:rPr lang="en" sz="900">
                <a:solidFill>
                  <a:srgbClr val="FFFFFF"/>
                </a:solidFill>
                <a:latin typeface="Times New Roman"/>
                <a:ea typeface="Times New Roman"/>
                <a:cs typeface="Times New Roman"/>
                <a:sym typeface="Times New Roman"/>
              </a:rPr>
              <a:t>Optimizes operations through advanced technology integration.</a:t>
            </a:r>
            <a:endParaRPr sz="9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b="1" lang="en" sz="900">
                <a:solidFill>
                  <a:srgbClr val="FFFFFF"/>
                </a:solidFill>
                <a:latin typeface="Times New Roman"/>
                <a:ea typeface="Times New Roman"/>
                <a:cs typeface="Times New Roman"/>
                <a:sym typeface="Times New Roman"/>
              </a:rPr>
              <a:t>Regional Service Centers:</a:t>
            </a:r>
            <a:r>
              <a:rPr lang="en" sz="900">
                <a:solidFill>
                  <a:srgbClr val="FFFFFF"/>
                </a:solidFill>
                <a:latin typeface="Times New Roman"/>
                <a:ea typeface="Times New Roman"/>
                <a:cs typeface="Times New Roman"/>
                <a:sym typeface="Times New Roman"/>
              </a:rPr>
              <a:t> Strategically located to shorten delivery times and improve distribution paths.</a:t>
            </a:r>
            <a:endParaRPr sz="9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b="1" lang="en" sz="900">
                <a:solidFill>
                  <a:srgbClr val="FFFFFF"/>
                </a:solidFill>
                <a:latin typeface="Times New Roman"/>
                <a:ea typeface="Times New Roman"/>
                <a:cs typeface="Times New Roman"/>
                <a:sym typeface="Times New Roman"/>
              </a:rPr>
              <a:t>Boost Consumer Satisfaction:</a:t>
            </a:r>
            <a:r>
              <a:rPr lang="en" sz="900">
                <a:solidFill>
                  <a:srgbClr val="FFFFFF"/>
                </a:solidFill>
                <a:latin typeface="Times New Roman"/>
                <a:ea typeface="Times New Roman"/>
                <a:cs typeface="Times New Roman"/>
                <a:sym typeface="Times New Roman"/>
              </a:rPr>
              <a:t> Quicker deliveries enhance customer experiences.</a:t>
            </a:r>
            <a:endParaRPr sz="9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t/>
            </a:r>
            <a:endParaRPr sz="900">
              <a:solidFill>
                <a:srgbClr val="333333"/>
              </a:solidFill>
              <a:latin typeface="Times New Roman"/>
              <a:ea typeface="Times New Roman"/>
              <a:cs typeface="Times New Roman"/>
              <a:sym typeface="Times New Roman"/>
            </a:endParaRPr>
          </a:p>
        </p:txBody>
      </p:sp>
      <p:sp>
        <p:nvSpPr>
          <p:cNvPr id="767" name="Google Shape;767;p87"/>
          <p:cNvSpPr txBox="1"/>
          <p:nvPr/>
        </p:nvSpPr>
        <p:spPr>
          <a:xfrm>
            <a:off x="448644" y="1126564"/>
            <a:ext cx="1747500" cy="37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7068C"/>
                </a:solidFill>
                <a:latin typeface="Times New Roman"/>
                <a:ea typeface="Times New Roman"/>
                <a:cs typeface="Times New Roman"/>
                <a:sym typeface="Times New Roman"/>
              </a:rPr>
              <a:t>ALERTNESS</a:t>
            </a:r>
            <a:endParaRPr b="1">
              <a:solidFill>
                <a:srgbClr val="57068C"/>
              </a:solidFill>
              <a:latin typeface="Times New Roman"/>
              <a:ea typeface="Times New Roman"/>
              <a:cs typeface="Times New Roman"/>
              <a:sym typeface="Times New Roman"/>
            </a:endParaRPr>
          </a:p>
        </p:txBody>
      </p:sp>
      <p:sp>
        <p:nvSpPr>
          <p:cNvPr id="768" name="Google Shape;768;p87"/>
          <p:cNvSpPr txBox="1"/>
          <p:nvPr/>
        </p:nvSpPr>
        <p:spPr>
          <a:xfrm>
            <a:off x="2639026" y="1049220"/>
            <a:ext cx="1747500" cy="37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ACCESSIBILITY</a:t>
            </a:r>
            <a:endParaRPr b="1" sz="1600">
              <a:solidFill>
                <a:srgbClr val="333333"/>
              </a:solidFill>
              <a:latin typeface="Roboto"/>
              <a:ea typeface="Roboto"/>
              <a:cs typeface="Roboto"/>
              <a:sym typeface="Roboto"/>
            </a:endParaRPr>
          </a:p>
        </p:txBody>
      </p:sp>
      <p:sp>
        <p:nvSpPr>
          <p:cNvPr id="769" name="Google Shape;769;p87"/>
          <p:cNvSpPr txBox="1"/>
          <p:nvPr/>
        </p:nvSpPr>
        <p:spPr>
          <a:xfrm>
            <a:off x="4829422" y="1049220"/>
            <a:ext cx="1747500" cy="37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57068C"/>
                </a:solidFill>
                <a:latin typeface="Times New Roman"/>
                <a:ea typeface="Times New Roman"/>
                <a:cs typeface="Times New Roman"/>
                <a:sym typeface="Times New Roman"/>
              </a:rPr>
              <a:t>DECISIVENESS</a:t>
            </a:r>
            <a:endParaRPr b="1" sz="1500">
              <a:solidFill>
                <a:srgbClr val="57068C"/>
              </a:solidFill>
              <a:latin typeface="Roboto"/>
              <a:ea typeface="Roboto"/>
              <a:cs typeface="Roboto"/>
              <a:sym typeface="Roboto"/>
            </a:endParaRPr>
          </a:p>
        </p:txBody>
      </p:sp>
      <p:grpSp>
        <p:nvGrpSpPr>
          <p:cNvPr id="770" name="Google Shape;770;p87"/>
          <p:cNvGrpSpPr/>
          <p:nvPr/>
        </p:nvGrpSpPr>
        <p:grpSpPr>
          <a:xfrm>
            <a:off x="6743230" y="966847"/>
            <a:ext cx="2155469" cy="3301059"/>
            <a:chOff x="0" y="2295575"/>
            <a:chExt cx="2286000" cy="2847950"/>
          </a:xfrm>
        </p:grpSpPr>
        <p:sp>
          <p:nvSpPr>
            <p:cNvPr id="771" name="Google Shape;771;p87"/>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E5E5E"/>
                  </a:solidFill>
                  <a:latin typeface="Roboto"/>
                  <a:ea typeface="Roboto"/>
                  <a:cs typeface="Roboto"/>
                  <a:sym typeface="Roboto"/>
                </a:rPr>
                <a:t>Vestibulum congue tempus</a:t>
              </a:r>
              <a:endParaRPr b="1" sz="1200">
                <a:solidFill>
                  <a:srgbClr val="5E5E5E"/>
                </a:solidFill>
                <a:latin typeface="Roboto"/>
                <a:ea typeface="Roboto"/>
                <a:cs typeface="Roboto"/>
                <a:sym typeface="Roboto"/>
              </a:endParaRPr>
            </a:p>
          </p:txBody>
        </p:sp>
        <p:sp>
          <p:nvSpPr>
            <p:cNvPr id="772" name="Google Shape;772;p87"/>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5E5E5E"/>
                  </a:solidFill>
                  <a:latin typeface="Roboto"/>
                  <a:ea typeface="Roboto"/>
                  <a:cs typeface="Roboto"/>
                  <a:sym typeface="Roboto"/>
                </a:rPr>
                <a:t>Lorem ipsum dolor sit amet, consectetur adipiscing elit, sed do eiusmod tempor. </a:t>
              </a:r>
              <a:endParaRPr sz="900">
                <a:solidFill>
                  <a:srgbClr val="5E5E5E"/>
                </a:solidFill>
                <a:latin typeface="Roboto"/>
                <a:ea typeface="Roboto"/>
                <a:cs typeface="Roboto"/>
                <a:sym typeface="Roboto"/>
              </a:endParaRPr>
            </a:p>
          </p:txBody>
        </p:sp>
        <p:cxnSp>
          <p:nvCxnSpPr>
            <p:cNvPr id="773" name="Google Shape;773;p87"/>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nvGrpSpPr>
            <p:cNvPr id="774" name="Google Shape;774;p87"/>
            <p:cNvGrpSpPr/>
            <p:nvPr/>
          </p:nvGrpSpPr>
          <p:grpSpPr>
            <a:xfrm>
              <a:off x="0" y="2295575"/>
              <a:ext cx="2286000" cy="2847950"/>
              <a:chOff x="0" y="2295575"/>
              <a:chExt cx="2286000" cy="2847950"/>
            </a:xfrm>
          </p:grpSpPr>
          <p:sp>
            <p:nvSpPr>
              <p:cNvPr id="775" name="Google Shape;775;p87"/>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87"/>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7" name="Google Shape;777;p87"/>
          <p:cNvSpPr txBox="1"/>
          <p:nvPr/>
        </p:nvSpPr>
        <p:spPr>
          <a:xfrm>
            <a:off x="6908926" y="1077833"/>
            <a:ext cx="1747500" cy="37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SWIFTNESS</a:t>
            </a:r>
            <a:endParaRPr b="1" sz="1600">
              <a:solidFill>
                <a:srgbClr val="333333"/>
              </a:solidFill>
              <a:latin typeface="Roboto"/>
              <a:ea typeface="Roboto"/>
              <a:cs typeface="Roboto"/>
              <a:sym typeface="Roboto"/>
            </a:endParaRPr>
          </a:p>
        </p:txBody>
      </p:sp>
      <p:sp>
        <p:nvSpPr>
          <p:cNvPr id="778" name="Google Shape;778;p87"/>
          <p:cNvSpPr txBox="1"/>
          <p:nvPr/>
        </p:nvSpPr>
        <p:spPr>
          <a:xfrm>
            <a:off x="2435050" y="1639375"/>
            <a:ext cx="2213100" cy="262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rgbClr val="333333"/>
                </a:solidFill>
                <a:latin typeface="Times New Roman"/>
                <a:ea typeface="Times New Roman"/>
                <a:cs typeface="Times New Roman"/>
                <a:sym typeface="Times New Roman"/>
              </a:rPr>
              <a:t>Robotics Integration: </a:t>
            </a:r>
            <a:r>
              <a:rPr lang="en" sz="900">
                <a:solidFill>
                  <a:srgbClr val="333333"/>
                </a:solidFill>
                <a:latin typeface="Times New Roman"/>
                <a:ea typeface="Times New Roman"/>
                <a:cs typeface="Times New Roman"/>
                <a:sym typeface="Times New Roman"/>
              </a:rPr>
              <a:t>Over 1,000 robots deployed in distribution centers to enhance accessibility and efficiency.</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b="1" lang="en" sz="900">
                <a:solidFill>
                  <a:srgbClr val="333333"/>
                </a:solidFill>
                <a:latin typeface="Times New Roman"/>
                <a:ea typeface="Times New Roman"/>
                <a:cs typeface="Times New Roman"/>
                <a:sym typeface="Times New Roman"/>
              </a:rPr>
              <a:t>Reduced Manual Labor: </a:t>
            </a:r>
            <a:r>
              <a:rPr lang="en" sz="900">
                <a:solidFill>
                  <a:srgbClr val="333333"/>
                </a:solidFill>
                <a:latin typeface="Times New Roman"/>
                <a:ea typeface="Times New Roman"/>
                <a:cs typeface="Times New Roman"/>
                <a:sym typeface="Times New Roman"/>
              </a:rPr>
              <a:t>Automation significantly cuts manual tasks, leading to faster processing times and improved order accuracy.</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b="1" lang="en" sz="900">
                <a:solidFill>
                  <a:srgbClr val="333333"/>
                </a:solidFill>
                <a:latin typeface="Times New Roman"/>
                <a:ea typeface="Times New Roman"/>
                <a:cs typeface="Times New Roman"/>
                <a:sym typeface="Times New Roman"/>
              </a:rPr>
              <a:t>Enhanced Efficiency: </a:t>
            </a:r>
            <a:r>
              <a:rPr lang="en" sz="900">
                <a:solidFill>
                  <a:srgbClr val="333333"/>
                </a:solidFill>
                <a:latin typeface="Times New Roman"/>
                <a:ea typeface="Times New Roman"/>
                <a:cs typeface="Times New Roman"/>
                <a:sym typeface="Times New Roman"/>
              </a:rPr>
              <a:t>Technological upgrades boost efficiency in order fulfillment and logistics operations.</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t/>
            </a:r>
            <a:endParaRPr sz="900">
              <a:solidFill>
                <a:srgbClr val="333333"/>
              </a:solidFill>
              <a:latin typeface="Times New Roman"/>
              <a:ea typeface="Times New Roman"/>
              <a:cs typeface="Times New Roman"/>
              <a:sym typeface="Times New Roman"/>
            </a:endParaRPr>
          </a:p>
        </p:txBody>
      </p:sp>
      <p:sp>
        <p:nvSpPr>
          <p:cNvPr id="779" name="Google Shape;779;p87"/>
          <p:cNvSpPr txBox="1"/>
          <p:nvPr/>
        </p:nvSpPr>
        <p:spPr>
          <a:xfrm>
            <a:off x="4544425" y="1573075"/>
            <a:ext cx="2221800" cy="2693700"/>
          </a:xfrm>
          <a:prstGeom prst="rect">
            <a:avLst/>
          </a:prstGeom>
          <a:solidFill>
            <a:srgbClr val="8900E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chemeClr val="lt1"/>
                </a:solidFill>
                <a:latin typeface="Times New Roman"/>
                <a:ea typeface="Times New Roman"/>
                <a:cs typeface="Times New Roman"/>
                <a:sym typeface="Times New Roman"/>
              </a:rPr>
              <a:t>Strategic Partnership: </a:t>
            </a:r>
            <a:r>
              <a:rPr lang="en" sz="900">
                <a:solidFill>
                  <a:schemeClr val="lt1"/>
                </a:solidFill>
                <a:latin typeface="Times New Roman"/>
                <a:ea typeface="Times New Roman"/>
                <a:cs typeface="Times New Roman"/>
                <a:sym typeface="Times New Roman"/>
              </a:rPr>
              <a:t>Collaboration with Dick's Sporting Goods to offer exclusive products and loyalty program benefits.</a:t>
            </a:r>
            <a:endParaRPr sz="900">
              <a:solidFill>
                <a:schemeClr val="lt1"/>
              </a:solidFill>
              <a:highlight>
                <a:srgbClr val="8900E1"/>
              </a:highlight>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b="1" lang="en" sz="900">
                <a:solidFill>
                  <a:schemeClr val="lt1"/>
                </a:solidFill>
                <a:latin typeface="Times New Roman"/>
                <a:ea typeface="Times New Roman"/>
                <a:cs typeface="Times New Roman"/>
                <a:sym typeface="Times New Roman"/>
              </a:rPr>
              <a:t>Direct-to-Consumer Focus: </a:t>
            </a:r>
            <a:r>
              <a:rPr lang="en" sz="900">
                <a:solidFill>
                  <a:schemeClr val="lt1"/>
                </a:solidFill>
                <a:latin typeface="Times New Roman"/>
                <a:ea typeface="Times New Roman"/>
                <a:cs typeface="Times New Roman"/>
                <a:sym typeface="Times New Roman"/>
              </a:rPr>
              <a:t>Enhances consumer relationships through personalized shopping experiences.</a:t>
            </a:r>
            <a:endParaRPr sz="900">
              <a:solidFill>
                <a:schemeClr val="lt1"/>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b="1" lang="en" sz="900">
                <a:solidFill>
                  <a:schemeClr val="lt1"/>
                </a:solidFill>
                <a:latin typeface="Times New Roman"/>
                <a:ea typeface="Times New Roman"/>
                <a:cs typeface="Times New Roman"/>
                <a:sym typeface="Times New Roman"/>
              </a:rPr>
              <a:t>Increased Brand Loyalty:</a:t>
            </a:r>
            <a:r>
              <a:rPr lang="en" sz="900">
                <a:solidFill>
                  <a:schemeClr val="lt1"/>
                </a:solidFill>
                <a:latin typeface="Times New Roman"/>
                <a:ea typeface="Times New Roman"/>
                <a:cs typeface="Times New Roman"/>
                <a:sym typeface="Times New Roman"/>
              </a:rPr>
              <a:t> Aims to boost consumer engagement and loyalty through strategic D2C initiatives.</a:t>
            </a:r>
            <a:endParaRPr sz="900">
              <a:solidFill>
                <a:schemeClr val="lt1"/>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900">
              <a:solidFill>
                <a:srgbClr val="333333"/>
              </a:solidFill>
              <a:highlight>
                <a:srgbClr val="771E86"/>
              </a:highlight>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t/>
            </a:r>
            <a:endParaRPr sz="900">
              <a:solidFill>
                <a:srgbClr val="333333"/>
              </a:solidFill>
              <a:latin typeface="Times New Roman"/>
              <a:ea typeface="Times New Roman"/>
              <a:cs typeface="Times New Roman"/>
              <a:sym typeface="Times New Roman"/>
            </a:endParaRPr>
          </a:p>
        </p:txBody>
      </p:sp>
      <p:sp>
        <p:nvSpPr>
          <p:cNvPr id="780" name="Google Shape;780;p87"/>
          <p:cNvSpPr txBox="1"/>
          <p:nvPr/>
        </p:nvSpPr>
        <p:spPr>
          <a:xfrm>
            <a:off x="6743225" y="1574200"/>
            <a:ext cx="2221800" cy="26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rgbClr val="333333"/>
                </a:solidFill>
                <a:latin typeface="Times New Roman"/>
                <a:ea typeface="Times New Roman"/>
                <a:cs typeface="Times New Roman"/>
                <a:sym typeface="Times New Roman"/>
              </a:rPr>
              <a:t>Swift Pandemic Response: </a:t>
            </a:r>
            <a:r>
              <a:rPr lang="en" sz="900">
                <a:solidFill>
                  <a:srgbClr val="333333"/>
                </a:solidFill>
                <a:latin typeface="Times New Roman"/>
                <a:ea typeface="Times New Roman"/>
                <a:cs typeface="Times New Roman"/>
                <a:sym typeface="Times New Roman"/>
              </a:rPr>
              <a:t>Quick adaptation and resource mobilization to mitigate factory closures in Vietnam.</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b="1" lang="en" sz="900">
                <a:solidFill>
                  <a:srgbClr val="333333"/>
                </a:solidFill>
                <a:latin typeface="Times New Roman"/>
                <a:ea typeface="Times New Roman"/>
                <a:cs typeface="Times New Roman"/>
                <a:sym typeface="Times New Roman"/>
              </a:rPr>
              <a:t>Restoration of Production:</a:t>
            </a:r>
            <a:r>
              <a:rPr lang="en" sz="900">
                <a:solidFill>
                  <a:srgbClr val="333333"/>
                </a:solidFill>
                <a:latin typeface="Times New Roman"/>
                <a:ea typeface="Times New Roman"/>
                <a:cs typeface="Times New Roman"/>
                <a:sym typeface="Times New Roman"/>
              </a:rPr>
              <a:t> Resumed operations to approximately 80% of pre-closure levels swiftly.</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b="1" lang="en" sz="900">
                <a:solidFill>
                  <a:srgbClr val="333333"/>
                </a:solidFill>
                <a:latin typeface="Times New Roman"/>
                <a:ea typeface="Times New Roman"/>
                <a:cs typeface="Times New Roman"/>
                <a:sym typeface="Times New Roman"/>
              </a:rPr>
              <a:t>Minimized Disruption:</a:t>
            </a:r>
            <a:r>
              <a:rPr lang="en" sz="900">
                <a:solidFill>
                  <a:srgbClr val="333333"/>
                </a:solidFill>
                <a:latin typeface="Times New Roman"/>
                <a:ea typeface="Times New Roman"/>
                <a:cs typeface="Times New Roman"/>
                <a:sym typeface="Times New Roman"/>
              </a:rPr>
              <a:t> Ensured ongoing product availability, maintaining supply to meet consumer demand.</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t/>
            </a:r>
            <a:endParaRPr sz="900">
              <a:solidFill>
                <a:srgbClr val="333333"/>
              </a:solidFill>
              <a:latin typeface="Times New Roman"/>
              <a:ea typeface="Times New Roman"/>
              <a:cs typeface="Times New Roman"/>
              <a:sym typeface="Times New Roman"/>
            </a:endParaRPr>
          </a:p>
        </p:txBody>
      </p:sp>
      <p:sp>
        <p:nvSpPr>
          <p:cNvPr id="781" name="Google Shape;781;p87"/>
          <p:cNvSpPr txBox="1"/>
          <p:nvPr/>
        </p:nvSpPr>
        <p:spPr>
          <a:xfrm>
            <a:off x="359550" y="260175"/>
            <a:ext cx="8424900" cy="572700"/>
          </a:xfrm>
          <a:prstGeom prst="rect">
            <a:avLst/>
          </a:prstGeom>
          <a:noFill/>
          <a:ln>
            <a:noFill/>
          </a:ln>
        </p:spPr>
        <p:txBody>
          <a:bodyPr anchorCtr="0" anchor="t" bIns="91425" lIns="91425" spcFirstLastPara="1" rIns="91425" wrap="square" tIns="91425">
            <a:noAutofit/>
          </a:bodyPr>
          <a:lstStyle/>
          <a:p>
            <a:pPr indent="0" lvl="0" marL="0" rtl="0" algn="ctr">
              <a:lnSpc>
                <a:spcPct val="85000"/>
              </a:lnSpc>
              <a:spcBef>
                <a:spcPts val="0"/>
              </a:spcBef>
              <a:spcAft>
                <a:spcPts val="0"/>
              </a:spcAft>
              <a:buNone/>
            </a:pPr>
            <a:r>
              <a:rPr lang="en" sz="3000">
                <a:solidFill>
                  <a:srgbClr val="57068C"/>
                </a:solidFill>
                <a:latin typeface="Montserrat Black"/>
                <a:ea typeface="Montserrat Black"/>
                <a:cs typeface="Montserrat Black"/>
                <a:sym typeface="Montserrat Black"/>
              </a:rPr>
              <a:t>Supply Chain Agility Analysis</a:t>
            </a:r>
            <a:endParaRPr sz="3000">
              <a:solidFill>
                <a:srgbClr val="57068C"/>
              </a:solidFill>
              <a:latin typeface="Montserrat Black"/>
              <a:ea typeface="Montserrat Black"/>
              <a:cs typeface="Montserrat Black"/>
              <a:sym typeface="Montserrat Black"/>
            </a:endParaRPr>
          </a:p>
        </p:txBody>
      </p:sp>
      <p:sp>
        <p:nvSpPr>
          <p:cNvPr id="782" name="Google Shape;782;p87"/>
          <p:cNvSpPr txBox="1"/>
          <p:nvPr/>
        </p:nvSpPr>
        <p:spPr>
          <a:xfrm>
            <a:off x="279587" y="4266775"/>
            <a:ext cx="2325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F6979"/>
                </a:solidFill>
                <a:latin typeface="Catamaran Medium"/>
                <a:ea typeface="Catamaran Medium"/>
                <a:cs typeface="Catamaran Medium"/>
                <a:sym typeface="Catamaran Medium"/>
              </a:rPr>
              <a:t>Source: </a:t>
            </a:r>
            <a:r>
              <a:rPr lang="en" sz="800" u="sng">
                <a:solidFill>
                  <a:srgbClr val="3F6979"/>
                </a:solidFill>
                <a:latin typeface="Catamaran Medium"/>
                <a:ea typeface="Catamaran Medium"/>
                <a:cs typeface="Catamaran Medium"/>
                <a:sym typeface="Catamaran Medium"/>
                <a:hlinkClick r:id="rId4">
                  <a:extLst>
                    <a:ext uri="{A12FA001-AC4F-418D-AE19-62706E023703}">
                      <ahyp:hlinkClr val="tx"/>
                    </a:ext>
                  </a:extLst>
                </a:hlinkClick>
              </a:rPr>
              <a:t>Consumer Goods Technology</a:t>
            </a:r>
            <a:r>
              <a:rPr lang="en" sz="800">
                <a:solidFill>
                  <a:srgbClr val="3F6979"/>
                </a:solidFill>
                <a:latin typeface="Catamaran Medium"/>
                <a:ea typeface="Catamaran Medium"/>
                <a:cs typeface="Catamaran Medium"/>
                <a:sym typeface="Catamaran Medium"/>
              </a:rPr>
              <a:t>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p:txBody>
      </p:sp>
      <p:sp>
        <p:nvSpPr>
          <p:cNvPr id="783" name="Google Shape;783;p87"/>
          <p:cNvSpPr txBox="1"/>
          <p:nvPr/>
        </p:nvSpPr>
        <p:spPr>
          <a:xfrm>
            <a:off x="2432387" y="4266775"/>
            <a:ext cx="2325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F6979"/>
                </a:solidFill>
                <a:latin typeface="Catamaran Medium"/>
                <a:ea typeface="Catamaran Medium"/>
                <a:cs typeface="Catamaran Medium"/>
                <a:sym typeface="Catamaran Medium"/>
              </a:rPr>
              <a:t>Source: </a:t>
            </a:r>
            <a:r>
              <a:rPr lang="en" sz="800" u="sng">
                <a:solidFill>
                  <a:srgbClr val="3F6979"/>
                </a:solidFill>
                <a:latin typeface="Catamaran Medium"/>
                <a:ea typeface="Catamaran Medium"/>
                <a:cs typeface="Catamaran Medium"/>
                <a:sym typeface="Catamaran Medium"/>
                <a:hlinkClick r:id="rId5">
                  <a:extLst>
                    <a:ext uri="{A12FA001-AC4F-418D-AE19-62706E023703}">
                      <ahyp:hlinkClr val="tx"/>
                    </a:ext>
                  </a:extLst>
                </a:hlinkClick>
              </a:rPr>
              <a:t>Supply Chain Dive</a:t>
            </a:r>
            <a:r>
              <a:rPr lang="en" sz="800">
                <a:solidFill>
                  <a:srgbClr val="3F6979"/>
                </a:solidFill>
                <a:latin typeface="Catamaran Medium"/>
                <a:ea typeface="Catamaran Medium"/>
                <a:cs typeface="Catamaran Medium"/>
                <a:sym typeface="Catamaran Medium"/>
              </a:rPr>
              <a:t>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p:txBody>
      </p:sp>
      <p:sp>
        <p:nvSpPr>
          <p:cNvPr id="784" name="Google Shape;784;p87"/>
          <p:cNvSpPr txBox="1"/>
          <p:nvPr/>
        </p:nvSpPr>
        <p:spPr>
          <a:xfrm>
            <a:off x="4540387" y="4266775"/>
            <a:ext cx="2325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F6979"/>
                </a:solidFill>
                <a:latin typeface="Catamaran Medium"/>
                <a:ea typeface="Catamaran Medium"/>
                <a:cs typeface="Catamaran Medium"/>
                <a:sym typeface="Catamaran Medium"/>
              </a:rPr>
              <a:t>Source: </a:t>
            </a:r>
            <a:r>
              <a:rPr lang="en" sz="800" u="sng">
                <a:solidFill>
                  <a:srgbClr val="3F6979"/>
                </a:solidFill>
                <a:latin typeface="Catamaran Medium"/>
                <a:ea typeface="Catamaran Medium"/>
                <a:cs typeface="Catamaran Medium"/>
                <a:sym typeface="Catamaran Medium"/>
                <a:hlinkClick r:id="rId6">
                  <a:extLst>
                    <a:ext uri="{A12FA001-AC4F-418D-AE19-62706E023703}">
                      <ahyp:hlinkClr val="tx"/>
                    </a:ext>
                  </a:extLst>
                </a:hlinkClick>
              </a:rPr>
              <a:t>Digital Data Design Institute at Harvard</a:t>
            </a:r>
            <a:r>
              <a:rPr lang="en" sz="800">
                <a:solidFill>
                  <a:srgbClr val="3F6979"/>
                </a:solidFill>
                <a:latin typeface="Catamaran Medium"/>
                <a:ea typeface="Catamaran Medium"/>
                <a:cs typeface="Catamaran Medium"/>
                <a:sym typeface="Catamaran Medium"/>
              </a:rPr>
              <a:t>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p:txBody>
      </p:sp>
      <p:sp>
        <p:nvSpPr>
          <p:cNvPr id="785" name="Google Shape;785;p87"/>
          <p:cNvSpPr txBox="1"/>
          <p:nvPr/>
        </p:nvSpPr>
        <p:spPr>
          <a:xfrm>
            <a:off x="6691337" y="4266775"/>
            <a:ext cx="2325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F6979"/>
                </a:solidFill>
                <a:latin typeface="Catamaran Medium"/>
                <a:ea typeface="Catamaran Medium"/>
                <a:cs typeface="Catamaran Medium"/>
                <a:sym typeface="Catamaran Medium"/>
              </a:rPr>
              <a:t>Source: </a:t>
            </a:r>
            <a:r>
              <a:rPr lang="en" sz="800" u="sng">
                <a:solidFill>
                  <a:srgbClr val="3F6979"/>
                </a:solidFill>
                <a:latin typeface="Catamaran Medium"/>
                <a:ea typeface="Catamaran Medium"/>
                <a:cs typeface="Catamaran Medium"/>
                <a:sym typeface="Catamaran Medium"/>
                <a:hlinkClick r:id="rId7">
                  <a:extLst>
                    <a:ext uri="{A12FA001-AC4F-418D-AE19-62706E023703}">
                      <ahyp:hlinkClr val="tx"/>
                    </a:ext>
                  </a:extLst>
                </a:hlinkClick>
              </a:rPr>
              <a:t>Digital Data Design Institute at Harvard</a:t>
            </a:r>
            <a:r>
              <a:rPr lang="en" sz="800">
                <a:solidFill>
                  <a:srgbClr val="3F6979"/>
                </a:solidFill>
                <a:latin typeface="Catamaran Medium"/>
                <a:ea typeface="Catamaran Medium"/>
                <a:cs typeface="Catamaran Medium"/>
                <a:sym typeface="Catamaran Medium"/>
              </a:rPr>
              <a:t>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p:txBody>
      </p:sp>
      <p:sp>
        <p:nvSpPr>
          <p:cNvPr id="786" name="Google Shape;786;p87"/>
          <p:cNvSpPr txBox="1"/>
          <p:nvPr>
            <p:ph idx="12" type="sldNum"/>
          </p:nvPr>
        </p:nvSpPr>
        <p:spPr>
          <a:xfrm>
            <a:off x="8556784" y="46575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333333"/>
                </a:solidFill>
                <a:latin typeface="Arial"/>
                <a:ea typeface="Arial"/>
                <a:cs typeface="Arial"/>
                <a:sym typeface="Arial"/>
              </a:rPr>
              <a:t>‹#›</a:t>
            </a:fld>
            <a:endParaRPr sz="1000">
              <a:solidFill>
                <a:srgbClr val="333333"/>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0" name="Shape 790"/>
        <p:cNvGrpSpPr/>
        <p:nvPr/>
      </p:nvGrpSpPr>
      <p:grpSpPr>
        <a:xfrm>
          <a:off x="0" y="0"/>
          <a:ext cx="0" cy="0"/>
          <a:chOff x="0" y="0"/>
          <a:chExt cx="0" cy="0"/>
        </a:xfrm>
      </p:grpSpPr>
      <p:sp>
        <p:nvSpPr>
          <p:cNvPr id="791" name="Google Shape;791;p88"/>
          <p:cNvSpPr txBox="1"/>
          <p:nvPr/>
        </p:nvSpPr>
        <p:spPr>
          <a:xfrm>
            <a:off x="359550" y="260175"/>
            <a:ext cx="8424900" cy="572700"/>
          </a:xfrm>
          <a:prstGeom prst="rect">
            <a:avLst/>
          </a:prstGeom>
          <a:noFill/>
          <a:ln>
            <a:noFill/>
          </a:ln>
        </p:spPr>
        <p:txBody>
          <a:bodyPr anchorCtr="0" anchor="t" bIns="91425" lIns="91425" spcFirstLastPara="1" rIns="91425" wrap="square" tIns="91425">
            <a:noAutofit/>
          </a:bodyPr>
          <a:lstStyle/>
          <a:p>
            <a:pPr indent="0" lvl="0" marL="0" rtl="0" algn="ctr">
              <a:lnSpc>
                <a:spcPct val="85000"/>
              </a:lnSpc>
              <a:spcBef>
                <a:spcPts val="0"/>
              </a:spcBef>
              <a:spcAft>
                <a:spcPts val="0"/>
              </a:spcAft>
              <a:buNone/>
            </a:pPr>
            <a:r>
              <a:rPr lang="en" sz="3000">
                <a:solidFill>
                  <a:srgbClr val="57068C"/>
                </a:solidFill>
                <a:latin typeface="Montserrat Black"/>
                <a:ea typeface="Montserrat Black"/>
                <a:cs typeface="Montserrat Black"/>
                <a:sym typeface="Montserrat Black"/>
              </a:rPr>
              <a:t>Supply Chain Agility Analysis</a:t>
            </a:r>
            <a:endParaRPr sz="3000">
              <a:solidFill>
                <a:srgbClr val="57068C"/>
              </a:solidFill>
              <a:latin typeface="Montserrat Black"/>
              <a:ea typeface="Montserrat Black"/>
              <a:cs typeface="Montserrat Black"/>
              <a:sym typeface="Montserrat Black"/>
            </a:endParaRPr>
          </a:p>
        </p:txBody>
      </p:sp>
      <p:sp>
        <p:nvSpPr>
          <p:cNvPr id="792" name="Google Shape;792;p88"/>
          <p:cNvSpPr txBox="1"/>
          <p:nvPr/>
        </p:nvSpPr>
        <p:spPr>
          <a:xfrm>
            <a:off x="432001" y="1811540"/>
            <a:ext cx="2581800" cy="247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Times New Roman"/>
                <a:ea typeface="Times New Roman"/>
                <a:cs typeface="Times New Roman"/>
                <a:sym typeface="Times New Roman"/>
              </a:rPr>
              <a:t>-</a:t>
            </a:r>
            <a:r>
              <a:rPr lang="en" sz="1100">
                <a:solidFill>
                  <a:srgbClr val="FFFFFF"/>
                </a:solidFill>
                <a:latin typeface="Times New Roman"/>
                <a:ea typeface="Times New Roman"/>
                <a:cs typeface="Times New Roman"/>
                <a:sym typeface="Times New Roman"/>
              </a:rPr>
              <a:t>Nike has trouble keeping an adequate inventory, which results in imbalances between sales channels and locations, late delivery, and excess inventory accumulation.</a:t>
            </a:r>
            <a:endParaRPr sz="10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en" sz="1000">
                <a:solidFill>
                  <a:srgbClr val="FFFFFF"/>
                </a:solidFill>
                <a:latin typeface="Times New Roman"/>
                <a:ea typeface="Times New Roman"/>
                <a:cs typeface="Times New Roman"/>
                <a:sym typeface="Times New Roman"/>
              </a:rPr>
              <a:t>-</a:t>
            </a:r>
            <a:r>
              <a:rPr lang="en" sz="1100">
                <a:solidFill>
                  <a:srgbClr val="FFFFFF"/>
                </a:solidFill>
                <a:latin typeface="Times New Roman"/>
                <a:ea typeface="Times New Roman"/>
                <a:cs typeface="Times New Roman"/>
                <a:sym typeface="Times New Roman"/>
              </a:rPr>
              <a:t>These difficulties have an effect on Nike's financial performance, impeding profitability and possibly leading to higher expenses for logistics and inventory holding.</a:t>
            </a:r>
            <a:endParaRPr sz="11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000">
              <a:solidFill>
                <a:srgbClr val="FFFFFF"/>
              </a:solidFill>
              <a:latin typeface="Times New Roman"/>
              <a:ea typeface="Times New Roman"/>
              <a:cs typeface="Times New Roman"/>
              <a:sym typeface="Times New Roman"/>
            </a:endParaRPr>
          </a:p>
          <a:p>
            <a:pPr indent="0" lvl="0" marL="457200" rtl="0" algn="l">
              <a:lnSpc>
                <a:spcPct val="115000"/>
              </a:lnSpc>
              <a:spcBef>
                <a:spcPts val="1600"/>
              </a:spcBef>
              <a:spcAft>
                <a:spcPts val="1600"/>
              </a:spcAft>
              <a:buNone/>
            </a:pPr>
            <a:r>
              <a:t/>
            </a:r>
            <a:endParaRPr sz="1000">
              <a:solidFill>
                <a:srgbClr val="FFFFFF"/>
              </a:solidFill>
              <a:latin typeface="Times New Roman"/>
              <a:ea typeface="Times New Roman"/>
              <a:cs typeface="Times New Roman"/>
              <a:sym typeface="Times New Roman"/>
            </a:endParaRPr>
          </a:p>
        </p:txBody>
      </p:sp>
      <p:sp>
        <p:nvSpPr>
          <p:cNvPr id="793" name="Google Shape;793;p88"/>
          <p:cNvSpPr txBox="1"/>
          <p:nvPr/>
        </p:nvSpPr>
        <p:spPr>
          <a:xfrm>
            <a:off x="3435563" y="980292"/>
            <a:ext cx="23373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FLEXIBILITY</a:t>
            </a:r>
            <a:endParaRPr b="1" sz="1600">
              <a:solidFill>
                <a:srgbClr val="333333"/>
              </a:solidFill>
              <a:latin typeface="Roboto"/>
              <a:ea typeface="Roboto"/>
              <a:cs typeface="Roboto"/>
              <a:sym typeface="Roboto"/>
            </a:endParaRPr>
          </a:p>
        </p:txBody>
      </p:sp>
      <p:sp>
        <p:nvSpPr>
          <p:cNvPr id="794" name="Google Shape;794;p88"/>
          <p:cNvSpPr txBox="1"/>
          <p:nvPr/>
        </p:nvSpPr>
        <p:spPr>
          <a:xfrm>
            <a:off x="6194651" y="1811540"/>
            <a:ext cx="2581800" cy="247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Times New Roman"/>
                <a:ea typeface="Times New Roman"/>
                <a:cs typeface="Times New Roman"/>
                <a:sym typeface="Times New Roman"/>
              </a:rPr>
              <a:t>-</a:t>
            </a:r>
            <a:r>
              <a:rPr lang="en" sz="1200">
                <a:solidFill>
                  <a:srgbClr val="FFFFFF"/>
                </a:solidFill>
                <a:latin typeface="Times New Roman"/>
                <a:ea typeface="Times New Roman"/>
                <a:cs typeface="Times New Roman"/>
                <a:sym typeface="Times New Roman"/>
              </a:rPr>
              <a:t>Sales growth is hampered by Nike's limited network of company-owned retail locations, which limits direct consumer interaction and distribution control.</a:t>
            </a:r>
            <a:endParaRPr sz="12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en" sz="1000">
                <a:solidFill>
                  <a:srgbClr val="FFFFFF"/>
                </a:solidFill>
                <a:latin typeface="Times New Roman"/>
                <a:ea typeface="Times New Roman"/>
                <a:cs typeface="Times New Roman"/>
                <a:sym typeface="Times New Roman"/>
              </a:rPr>
              <a:t>-</a:t>
            </a:r>
            <a:r>
              <a:rPr lang="en" sz="1200">
                <a:solidFill>
                  <a:srgbClr val="FFFFFF"/>
                </a:solidFill>
                <a:latin typeface="Times New Roman"/>
                <a:ea typeface="Times New Roman"/>
                <a:cs typeface="Times New Roman"/>
                <a:sym typeface="Times New Roman"/>
              </a:rPr>
              <a:t>Reliance on independent merchants restricts strategic adaptability and hinders creative retail tactics catered to Nike's target demographic and brand.</a:t>
            </a:r>
            <a:endParaRPr sz="1200">
              <a:solidFill>
                <a:srgbClr val="FFFFFF"/>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000">
              <a:solidFill>
                <a:srgbClr val="FFFFFF"/>
              </a:solidFill>
              <a:latin typeface="Times New Roman"/>
              <a:ea typeface="Times New Roman"/>
              <a:cs typeface="Times New Roman"/>
              <a:sym typeface="Times New Roman"/>
            </a:endParaRPr>
          </a:p>
          <a:p>
            <a:pPr indent="0" lvl="0" marL="457200" rtl="0" algn="l">
              <a:lnSpc>
                <a:spcPct val="115000"/>
              </a:lnSpc>
              <a:spcBef>
                <a:spcPts val="1600"/>
              </a:spcBef>
              <a:spcAft>
                <a:spcPts val="0"/>
              </a:spcAft>
              <a:buNone/>
            </a:pPr>
            <a:r>
              <a:t/>
            </a:r>
            <a:endParaRPr sz="1000">
              <a:solidFill>
                <a:srgbClr val="FFFFFF"/>
              </a:solidFill>
              <a:latin typeface="Times New Roman"/>
              <a:ea typeface="Times New Roman"/>
              <a:cs typeface="Times New Roman"/>
              <a:sym typeface="Times New Roman"/>
            </a:endParaRPr>
          </a:p>
          <a:p>
            <a:pPr indent="0" lvl="0" marL="457200" rtl="0" algn="l">
              <a:lnSpc>
                <a:spcPct val="115000"/>
              </a:lnSpc>
              <a:spcBef>
                <a:spcPts val="1600"/>
              </a:spcBef>
              <a:spcAft>
                <a:spcPts val="1600"/>
              </a:spcAft>
              <a:buNone/>
            </a:pPr>
            <a:r>
              <a:t/>
            </a:r>
            <a:endParaRPr sz="1000">
              <a:solidFill>
                <a:srgbClr val="FFFFFF"/>
              </a:solidFill>
              <a:latin typeface="Times New Roman"/>
              <a:ea typeface="Times New Roman"/>
              <a:cs typeface="Times New Roman"/>
              <a:sym typeface="Times New Roman"/>
            </a:endParaRPr>
          </a:p>
        </p:txBody>
      </p:sp>
      <p:grpSp>
        <p:nvGrpSpPr>
          <p:cNvPr id="795" name="Google Shape;795;p88"/>
          <p:cNvGrpSpPr/>
          <p:nvPr/>
        </p:nvGrpSpPr>
        <p:grpSpPr>
          <a:xfrm>
            <a:off x="3162666" y="890701"/>
            <a:ext cx="2883103" cy="3579380"/>
            <a:chOff x="0" y="2295575"/>
            <a:chExt cx="2286000" cy="2837400"/>
          </a:xfrm>
        </p:grpSpPr>
        <p:sp>
          <p:nvSpPr>
            <p:cNvPr id="796" name="Google Shape;796;p88"/>
            <p:cNvSpPr/>
            <p:nvPr/>
          </p:nvSpPr>
          <p:spPr>
            <a:xfrm>
              <a:off x="0" y="2295575"/>
              <a:ext cx="2286000" cy="53700"/>
            </a:xfrm>
            <a:prstGeom prst="rect">
              <a:avLst/>
            </a:prstGeom>
            <a:solidFill>
              <a:srgbClr val="570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7068C"/>
                </a:solidFill>
              </a:endParaRPr>
            </a:p>
          </p:txBody>
        </p:sp>
        <p:cxnSp>
          <p:nvCxnSpPr>
            <p:cNvPr id="797" name="Google Shape;797;p88"/>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grpSp>
        <p:nvGrpSpPr>
          <p:cNvPr id="798" name="Google Shape;798;p88"/>
          <p:cNvGrpSpPr/>
          <p:nvPr/>
        </p:nvGrpSpPr>
        <p:grpSpPr>
          <a:xfrm>
            <a:off x="4458303" y="1533463"/>
            <a:ext cx="3255035" cy="2950191"/>
            <a:chOff x="0" y="2295575"/>
            <a:chExt cx="2286000" cy="2847950"/>
          </a:xfrm>
        </p:grpSpPr>
        <p:grpSp>
          <p:nvGrpSpPr>
            <p:cNvPr id="799" name="Google Shape;799;p88"/>
            <p:cNvGrpSpPr/>
            <p:nvPr/>
          </p:nvGrpSpPr>
          <p:grpSpPr>
            <a:xfrm>
              <a:off x="0" y="2295575"/>
              <a:ext cx="2286000" cy="2847950"/>
              <a:chOff x="0" y="2295575"/>
              <a:chExt cx="2286000" cy="2847950"/>
            </a:xfrm>
          </p:grpSpPr>
          <p:sp>
            <p:nvSpPr>
              <p:cNvPr id="800" name="Google Shape;800;p88"/>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8"/>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 name="Google Shape;802;p88"/>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E5E5E"/>
                  </a:solidFill>
                  <a:latin typeface="Roboto"/>
                  <a:ea typeface="Roboto"/>
                  <a:cs typeface="Roboto"/>
                  <a:sym typeface="Roboto"/>
                </a:rPr>
                <a:t>Vestibulum congue tempus</a:t>
              </a:r>
              <a:endParaRPr b="1" sz="1200">
                <a:solidFill>
                  <a:srgbClr val="5E5E5E"/>
                </a:solidFill>
                <a:latin typeface="Roboto"/>
                <a:ea typeface="Roboto"/>
                <a:cs typeface="Roboto"/>
                <a:sym typeface="Roboto"/>
              </a:endParaRPr>
            </a:p>
          </p:txBody>
        </p:sp>
        <p:sp>
          <p:nvSpPr>
            <p:cNvPr id="803" name="Google Shape;803;p88"/>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5E5E5E"/>
                  </a:solidFill>
                  <a:latin typeface="Roboto"/>
                  <a:ea typeface="Roboto"/>
                  <a:cs typeface="Roboto"/>
                  <a:sym typeface="Roboto"/>
                </a:rPr>
                <a:t>Lorem ipsum dolor sit amet, consectetur adipiscing elit, sed do eiusmod tempor. </a:t>
              </a:r>
              <a:endParaRPr sz="900">
                <a:solidFill>
                  <a:srgbClr val="5E5E5E"/>
                </a:solidFill>
                <a:latin typeface="Roboto"/>
                <a:ea typeface="Roboto"/>
                <a:cs typeface="Roboto"/>
                <a:sym typeface="Roboto"/>
              </a:endParaRPr>
            </a:p>
          </p:txBody>
        </p:sp>
        <p:cxnSp>
          <p:nvCxnSpPr>
            <p:cNvPr id="804" name="Google Shape;804;p88"/>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grpSp>
        <p:nvGrpSpPr>
          <p:cNvPr id="805" name="Google Shape;805;p88"/>
          <p:cNvGrpSpPr/>
          <p:nvPr/>
        </p:nvGrpSpPr>
        <p:grpSpPr>
          <a:xfrm>
            <a:off x="4458300" y="1533506"/>
            <a:ext cx="4192524" cy="3074932"/>
            <a:chOff x="0" y="2295575"/>
            <a:chExt cx="2286000" cy="2847950"/>
          </a:xfrm>
        </p:grpSpPr>
        <p:sp>
          <p:nvSpPr>
            <p:cNvPr id="806" name="Google Shape;806;p88"/>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E5E5E"/>
                  </a:solidFill>
                  <a:latin typeface="Roboto"/>
                  <a:ea typeface="Roboto"/>
                  <a:cs typeface="Roboto"/>
                  <a:sym typeface="Roboto"/>
                </a:rPr>
                <a:t>Vestibulum congue tempus</a:t>
              </a:r>
              <a:endParaRPr b="1" sz="1200">
                <a:solidFill>
                  <a:srgbClr val="5E5E5E"/>
                </a:solidFill>
                <a:latin typeface="Roboto"/>
                <a:ea typeface="Roboto"/>
                <a:cs typeface="Roboto"/>
                <a:sym typeface="Roboto"/>
              </a:endParaRPr>
            </a:p>
          </p:txBody>
        </p:sp>
        <p:sp>
          <p:nvSpPr>
            <p:cNvPr id="807" name="Google Shape;807;p88"/>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5E5E5E"/>
                  </a:solidFill>
                  <a:latin typeface="Roboto"/>
                  <a:ea typeface="Roboto"/>
                  <a:cs typeface="Roboto"/>
                  <a:sym typeface="Roboto"/>
                </a:rPr>
                <a:t>Lorem ipsum dolor sit amet, consectetur adipiscing elit, sed do eiusmod tempor. </a:t>
              </a:r>
              <a:endParaRPr sz="900">
                <a:solidFill>
                  <a:srgbClr val="5E5E5E"/>
                </a:solidFill>
                <a:latin typeface="Roboto"/>
                <a:ea typeface="Roboto"/>
                <a:cs typeface="Roboto"/>
                <a:sym typeface="Roboto"/>
              </a:endParaRPr>
            </a:p>
          </p:txBody>
        </p:sp>
        <p:cxnSp>
          <p:nvCxnSpPr>
            <p:cNvPr id="808" name="Google Shape;808;p88"/>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nvGrpSpPr>
            <p:cNvPr id="809" name="Google Shape;809;p88"/>
            <p:cNvGrpSpPr/>
            <p:nvPr/>
          </p:nvGrpSpPr>
          <p:grpSpPr>
            <a:xfrm>
              <a:off x="0" y="2295575"/>
              <a:ext cx="2286000" cy="2847950"/>
              <a:chOff x="0" y="2295575"/>
              <a:chExt cx="2286000" cy="2847950"/>
            </a:xfrm>
          </p:grpSpPr>
          <p:sp>
            <p:nvSpPr>
              <p:cNvPr id="810" name="Google Shape;810;p88"/>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8"/>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2" name="Google Shape;812;p88"/>
          <p:cNvGrpSpPr/>
          <p:nvPr/>
        </p:nvGrpSpPr>
        <p:grpSpPr>
          <a:xfrm>
            <a:off x="1203375" y="1533463"/>
            <a:ext cx="3255035" cy="2950191"/>
            <a:chOff x="0" y="2295575"/>
            <a:chExt cx="2286000" cy="2847950"/>
          </a:xfrm>
        </p:grpSpPr>
        <p:sp>
          <p:nvSpPr>
            <p:cNvPr id="813" name="Google Shape;813;p88"/>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Vestibulum congue tempus</a:t>
              </a:r>
              <a:endParaRPr b="1" sz="1200">
                <a:solidFill>
                  <a:srgbClr val="FFFFFF"/>
                </a:solidFill>
                <a:latin typeface="Roboto"/>
                <a:ea typeface="Roboto"/>
                <a:cs typeface="Roboto"/>
                <a:sym typeface="Roboto"/>
              </a:endParaRPr>
            </a:p>
          </p:txBody>
        </p:sp>
        <p:sp>
          <p:nvSpPr>
            <p:cNvPr id="814" name="Google Shape;814;p88"/>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FFFFFF"/>
                  </a:solidFill>
                  <a:latin typeface="Roboto"/>
                  <a:ea typeface="Roboto"/>
                  <a:cs typeface="Roboto"/>
                  <a:sym typeface="Roboto"/>
                </a:rPr>
                <a:t>Lorem ipsum dolor sit amet, consectetur adipiscing elit, sed do eiusmod tempor. </a:t>
              </a:r>
              <a:endParaRPr sz="900">
                <a:solidFill>
                  <a:srgbClr val="FFFFFF"/>
                </a:solidFill>
                <a:latin typeface="Roboto"/>
                <a:ea typeface="Roboto"/>
                <a:cs typeface="Roboto"/>
                <a:sym typeface="Roboto"/>
              </a:endParaRPr>
            </a:p>
          </p:txBody>
        </p:sp>
        <p:cxnSp>
          <p:nvCxnSpPr>
            <p:cNvPr id="815" name="Google Shape;815;p88"/>
            <p:cNvCxnSpPr/>
            <p:nvPr/>
          </p:nvCxnSpPr>
          <p:spPr>
            <a:xfrm>
              <a:off x="2286000" y="2295575"/>
              <a:ext cx="0" cy="2837400"/>
            </a:xfrm>
            <a:prstGeom prst="straightConnector1">
              <a:avLst/>
            </a:prstGeom>
            <a:noFill/>
            <a:ln cap="flat" cmpd="sng" w="9525">
              <a:solidFill>
                <a:srgbClr val="D786E4"/>
              </a:solidFill>
              <a:prstDash val="dot"/>
              <a:round/>
              <a:headEnd len="sm" w="sm" type="none"/>
              <a:tailEnd len="sm" w="sm" type="none"/>
            </a:ln>
          </p:spPr>
        </p:cxnSp>
        <p:grpSp>
          <p:nvGrpSpPr>
            <p:cNvPr id="816" name="Google Shape;816;p88"/>
            <p:cNvGrpSpPr/>
            <p:nvPr/>
          </p:nvGrpSpPr>
          <p:grpSpPr>
            <a:xfrm>
              <a:off x="0" y="2295575"/>
              <a:ext cx="2286000" cy="2847950"/>
              <a:chOff x="0" y="2295575"/>
              <a:chExt cx="2286000" cy="2847950"/>
            </a:xfrm>
          </p:grpSpPr>
          <p:sp>
            <p:nvSpPr>
              <p:cNvPr id="817" name="Google Shape;817;p88"/>
              <p:cNvSpPr/>
              <p:nvPr/>
            </p:nvSpPr>
            <p:spPr>
              <a:xfrm>
                <a:off x="0" y="2823925"/>
                <a:ext cx="2286000" cy="2319600"/>
              </a:xfrm>
              <a:prstGeom prst="rect">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8"/>
              <p:cNvSpPr/>
              <p:nvPr/>
            </p:nvSpPr>
            <p:spPr>
              <a:xfrm>
                <a:off x="0" y="2295575"/>
                <a:ext cx="2286000" cy="53700"/>
              </a:xfrm>
              <a:prstGeom prst="rect">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9" name="Google Shape;819;p88"/>
          <p:cNvGrpSpPr/>
          <p:nvPr/>
        </p:nvGrpSpPr>
        <p:grpSpPr>
          <a:xfrm>
            <a:off x="432000" y="1533506"/>
            <a:ext cx="4026332" cy="3074932"/>
            <a:chOff x="0" y="2295575"/>
            <a:chExt cx="2286000" cy="2847950"/>
          </a:xfrm>
        </p:grpSpPr>
        <p:sp>
          <p:nvSpPr>
            <p:cNvPr id="820" name="Google Shape;820;p88"/>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High Variability in Global Demand</a:t>
              </a:r>
              <a:endParaRPr b="1" sz="1200">
                <a:solidFill>
                  <a:srgbClr val="FFFFFF"/>
                </a:solidFill>
                <a:latin typeface="Roboto"/>
                <a:ea typeface="Roboto"/>
                <a:cs typeface="Roboto"/>
                <a:sym typeface="Roboto"/>
              </a:endParaRPr>
            </a:p>
          </p:txBody>
        </p:sp>
        <p:sp>
          <p:nvSpPr>
            <p:cNvPr id="821" name="Google Shape;821;p88"/>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FFFFFF"/>
                  </a:solidFill>
                  <a:latin typeface="Roboto"/>
                  <a:ea typeface="Roboto"/>
                  <a:cs typeface="Roboto"/>
                  <a:sym typeface="Roboto"/>
                </a:rPr>
                <a:t>Lorem ipsum dolor sit amet, consectetur adipiscing elit, sed do eiusmod tempor. </a:t>
              </a:r>
              <a:endParaRPr sz="900">
                <a:solidFill>
                  <a:srgbClr val="FFFFFF"/>
                </a:solidFill>
                <a:latin typeface="Roboto"/>
                <a:ea typeface="Roboto"/>
                <a:cs typeface="Roboto"/>
                <a:sym typeface="Roboto"/>
              </a:endParaRPr>
            </a:p>
          </p:txBody>
        </p:sp>
        <p:cxnSp>
          <p:nvCxnSpPr>
            <p:cNvPr id="822" name="Google Shape;822;p88"/>
            <p:cNvCxnSpPr/>
            <p:nvPr/>
          </p:nvCxnSpPr>
          <p:spPr>
            <a:xfrm>
              <a:off x="2286000" y="2295575"/>
              <a:ext cx="0" cy="2837400"/>
            </a:xfrm>
            <a:prstGeom prst="straightConnector1">
              <a:avLst/>
            </a:prstGeom>
            <a:noFill/>
            <a:ln cap="flat" cmpd="sng" w="9525">
              <a:solidFill>
                <a:srgbClr val="D786E4"/>
              </a:solidFill>
              <a:prstDash val="dot"/>
              <a:round/>
              <a:headEnd len="sm" w="sm" type="none"/>
              <a:tailEnd len="sm" w="sm" type="none"/>
            </a:ln>
          </p:spPr>
        </p:cxnSp>
        <p:grpSp>
          <p:nvGrpSpPr>
            <p:cNvPr id="823" name="Google Shape;823;p88"/>
            <p:cNvGrpSpPr/>
            <p:nvPr/>
          </p:nvGrpSpPr>
          <p:grpSpPr>
            <a:xfrm>
              <a:off x="0" y="2295575"/>
              <a:ext cx="2286000" cy="2847950"/>
              <a:chOff x="0" y="2295575"/>
              <a:chExt cx="2286000" cy="2847950"/>
            </a:xfrm>
          </p:grpSpPr>
          <p:sp>
            <p:nvSpPr>
              <p:cNvPr id="824" name="Google Shape;824;p88"/>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8"/>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6" name="Google Shape;826;p88"/>
          <p:cNvSpPr txBox="1"/>
          <p:nvPr/>
        </p:nvSpPr>
        <p:spPr>
          <a:xfrm>
            <a:off x="490875" y="2055775"/>
            <a:ext cx="3922500" cy="20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333333"/>
                </a:solidFill>
                <a:latin typeface="Times New Roman"/>
                <a:ea typeface="Times New Roman"/>
                <a:cs typeface="Times New Roman"/>
                <a:sym typeface="Times New Roman"/>
              </a:rPr>
              <a:t>2-Flexibility System Implementation: </a:t>
            </a:r>
            <a:r>
              <a:rPr lang="en" sz="1000">
                <a:solidFill>
                  <a:srgbClr val="333333"/>
                </a:solidFill>
                <a:latin typeface="Times New Roman"/>
                <a:ea typeface="Times New Roman"/>
                <a:cs typeface="Times New Roman"/>
                <a:sym typeface="Times New Roman"/>
              </a:rPr>
              <a:t>Enhances supply chain flexibility across manufacturing and logistics.</a:t>
            </a:r>
            <a:endParaRPr sz="10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b="1" lang="en" sz="1000">
                <a:solidFill>
                  <a:srgbClr val="333333"/>
                </a:solidFill>
                <a:latin typeface="Times New Roman"/>
                <a:ea typeface="Times New Roman"/>
                <a:cs typeface="Times New Roman"/>
                <a:sym typeface="Times New Roman"/>
              </a:rPr>
              <a:t>Dual Production Sites:</a:t>
            </a:r>
            <a:r>
              <a:rPr lang="en" sz="1000">
                <a:solidFill>
                  <a:srgbClr val="333333"/>
                </a:solidFill>
                <a:latin typeface="Times New Roman"/>
                <a:ea typeface="Times New Roman"/>
                <a:cs typeface="Times New Roman"/>
                <a:sym typeface="Times New Roman"/>
              </a:rPr>
              <a:t> Each product made in at least two locations to adapt to market shifts and reduce disruption risks.</a:t>
            </a:r>
            <a:endParaRPr sz="10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b="1" lang="en" sz="1000">
                <a:solidFill>
                  <a:srgbClr val="333333"/>
                </a:solidFill>
                <a:latin typeface="Times New Roman"/>
                <a:ea typeface="Times New Roman"/>
                <a:cs typeface="Times New Roman"/>
                <a:sym typeface="Times New Roman"/>
              </a:rPr>
              <a:t>Agility and Optimization: </a:t>
            </a:r>
            <a:r>
              <a:rPr lang="en" sz="1000">
                <a:solidFill>
                  <a:srgbClr val="333333"/>
                </a:solidFill>
                <a:latin typeface="Times New Roman"/>
                <a:ea typeface="Times New Roman"/>
                <a:cs typeface="Times New Roman"/>
                <a:sym typeface="Times New Roman"/>
              </a:rPr>
              <a:t>Increases manufacturing agility, and optimizes warehousing and transportation for dynamic market demands.</a:t>
            </a:r>
            <a:endParaRPr sz="10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0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t/>
            </a:r>
            <a:endParaRPr sz="1000">
              <a:solidFill>
                <a:srgbClr val="333333"/>
              </a:solidFill>
              <a:latin typeface="Times New Roman"/>
              <a:ea typeface="Times New Roman"/>
              <a:cs typeface="Times New Roman"/>
              <a:sym typeface="Times New Roman"/>
            </a:endParaRPr>
          </a:p>
        </p:txBody>
      </p:sp>
      <p:sp>
        <p:nvSpPr>
          <p:cNvPr id="827" name="Google Shape;827;p88"/>
          <p:cNvSpPr txBox="1"/>
          <p:nvPr/>
        </p:nvSpPr>
        <p:spPr>
          <a:xfrm>
            <a:off x="888375" y="1671200"/>
            <a:ext cx="3050100" cy="333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333333"/>
                </a:solidFill>
                <a:latin typeface="Times New Roman"/>
                <a:ea typeface="Times New Roman"/>
                <a:cs typeface="Times New Roman"/>
                <a:sym typeface="Times New Roman"/>
              </a:rPr>
              <a:t>A.Implementation of  a 2-Flexibility system </a:t>
            </a:r>
            <a:endParaRPr b="1" sz="1100">
              <a:solidFill>
                <a:srgbClr val="333333"/>
              </a:solidFill>
              <a:latin typeface="Times New Roman"/>
              <a:ea typeface="Times New Roman"/>
              <a:cs typeface="Times New Roman"/>
              <a:sym typeface="Times New Roman"/>
            </a:endParaRPr>
          </a:p>
        </p:txBody>
      </p:sp>
      <p:sp>
        <p:nvSpPr>
          <p:cNvPr id="828" name="Google Shape;828;p88"/>
          <p:cNvSpPr txBox="1"/>
          <p:nvPr/>
        </p:nvSpPr>
        <p:spPr>
          <a:xfrm>
            <a:off x="5029512" y="1671175"/>
            <a:ext cx="3050100" cy="333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333333"/>
                </a:solidFill>
                <a:latin typeface="Times New Roman"/>
                <a:ea typeface="Times New Roman"/>
                <a:cs typeface="Times New Roman"/>
                <a:sym typeface="Times New Roman"/>
              </a:rPr>
              <a:t>B.Lean Manufacturing and Process Flexibility</a:t>
            </a:r>
            <a:endParaRPr b="1" sz="1100">
              <a:solidFill>
                <a:srgbClr val="333333"/>
              </a:solidFill>
              <a:latin typeface="Times New Roman"/>
              <a:ea typeface="Times New Roman"/>
              <a:cs typeface="Times New Roman"/>
              <a:sym typeface="Times New Roman"/>
            </a:endParaRPr>
          </a:p>
        </p:txBody>
      </p:sp>
      <p:sp>
        <p:nvSpPr>
          <p:cNvPr id="829" name="Google Shape;829;p88"/>
          <p:cNvSpPr txBox="1"/>
          <p:nvPr/>
        </p:nvSpPr>
        <p:spPr>
          <a:xfrm>
            <a:off x="4435657" y="2055764"/>
            <a:ext cx="4237800" cy="255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rgbClr val="333333"/>
                </a:solidFill>
                <a:latin typeface="Times New Roman"/>
                <a:ea typeface="Times New Roman"/>
                <a:cs typeface="Times New Roman"/>
                <a:sym typeface="Times New Roman"/>
              </a:rPr>
              <a:t>Lean Manufacturing Strategy:</a:t>
            </a:r>
            <a:r>
              <a:rPr lang="en" sz="900">
                <a:solidFill>
                  <a:srgbClr val="333333"/>
                </a:solidFill>
                <a:latin typeface="Times New Roman"/>
                <a:ea typeface="Times New Roman"/>
                <a:cs typeface="Times New Roman"/>
                <a:sym typeface="Times New Roman"/>
              </a:rPr>
              <a:t> Inspired by the Toyota Production System, focuses on continuous improvement and process optimization.</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b="1" lang="en" sz="900">
                <a:solidFill>
                  <a:srgbClr val="333333"/>
                </a:solidFill>
                <a:latin typeface="Times New Roman"/>
                <a:ea typeface="Times New Roman"/>
                <a:cs typeface="Times New Roman"/>
                <a:sym typeface="Times New Roman"/>
              </a:rPr>
              <a:t>Enhanced Production Efficiency:</a:t>
            </a:r>
            <a:r>
              <a:rPr lang="en" sz="900">
                <a:solidFill>
                  <a:srgbClr val="333333"/>
                </a:solidFill>
                <a:latin typeface="Times New Roman"/>
                <a:ea typeface="Times New Roman"/>
                <a:cs typeface="Times New Roman"/>
                <a:sym typeface="Times New Roman"/>
              </a:rPr>
              <a:t> Improved efficiency and labor conditions through empowerment and engagement.</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b="1" lang="en" sz="900">
                <a:solidFill>
                  <a:srgbClr val="333333"/>
                </a:solidFill>
                <a:latin typeface="Times New Roman"/>
                <a:ea typeface="Times New Roman"/>
                <a:cs typeface="Times New Roman"/>
                <a:sym typeface="Times New Roman"/>
              </a:rPr>
              <a:t>U-Shaped Production Layouts: </a:t>
            </a:r>
            <a:r>
              <a:rPr lang="en" sz="900">
                <a:solidFill>
                  <a:srgbClr val="333333"/>
                </a:solidFill>
                <a:latin typeface="Times New Roman"/>
                <a:ea typeface="Times New Roman"/>
                <a:cs typeface="Times New Roman"/>
                <a:sym typeface="Times New Roman"/>
              </a:rPr>
              <a:t>Likely includes efficient layouts to optimize workflow and reduce waste.</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b="1" lang="en" sz="900">
                <a:solidFill>
                  <a:srgbClr val="333333"/>
                </a:solidFill>
                <a:latin typeface="Times New Roman"/>
                <a:ea typeface="Times New Roman"/>
                <a:cs typeface="Times New Roman"/>
                <a:sym typeface="Times New Roman"/>
              </a:rPr>
              <a:t>Workforce Cross-Training:</a:t>
            </a:r>
            <a:r>
              <a:rPr lang="en" sz="900">
                <a:solidFill>
                  <a:srgbClr val="333333"/>
                </a:solidFill>
                <a:latin typeface="Times New Roman"/>
                <a:ea typeface="Times New Roman"/>
                <a:cs typeface="Times New Roman"/>
                <a:sym typeface="Times New Roman"/>
              </a:rPr>
              <a:t> Builds a versatile workforce to adapt to varying production demands, enhancing operational efficiency.</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b="1" lang="en" sz="900">
                <a:solidFill>
                  <a:srgbClr val="333333"/>
                </a:solidFill>
                <a:latin typeface="Times New Roman"/>
                <a:ea typeface="Times New Roman"/>
                <a:cs typeface="Times New Roman"/>
                <a:sym typeface="Times New Roman"/>
              </a:rPr>
              <a:t>Commitment to Lean Principles:</a:t>
            </a:r>
            <a:r>
              <a:rPr lang="en" sz="900">
                <a:solidFill>
                  <a:srgbClr val="333333"/>
                </a:solidFill>
                <a:latin typeface="Times New Roman"/>
                <a:ea typeface="Times New Roman"/>
                <a:cs typeface="Times New Roman"/>
                <a:sym typeface="Times New Roman"/>
              </a:rPr>
              <a:t> Demonstrates Nike's dedication to lean manufacturing for ethical and efficient operations.</a:t>
            </a:r>
            <a:endParaRPr sz="900">
              <a:solidFill>
                <a:srgbClr val="333333"/>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t/>
            </a:r>
            <a:endParaRPr sz="900">
              <a:solidFill>
                <a:srgbClr val="333333"/>
              </a:solidFill>
              <a:latin typeface="Times New Roman"/>
              <a:ea typeface="Times New Roman"/>
              <a:cs typeface="Times New Roman"/>
              <a:sym typeface="Times New Roman"/>
            </a:endParaRPr>
          </a:p>
        </p:txBody>
      </p:sp>
      <p:sp>
        <p:nvSpPr>
          <p:cNvPr id="830" name="Google Shape;830;p88"/>
          <p:cNvSpPr txBox="1"/>
          <p:nvPr/>
        </p:nvSpPr>
        <p:spPr>
          <a:xfrm>
            <a:off x="432012" y="4319025"/>
            <a:ext cx="2325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F6979"/>
                </a:solidFill>
                <a:latin typeface="Catamaran Medium"/>
                <a:ea typeface="Catamaran Medium"/>
                <a:cs typeface="Catamaran Medium"/>
                <a:sym typeface="Catamaran Medium"/>
              </a:rPr>
              <a:t>Source: </a:t>
            </a:r>
            <a:r>
              <a:rPr lang="en" sz="800" u="sng">
                <a:solidFill>
                  <a:srgbClr val="3F6979"/>
                </a:solidFill>
                <a:latin typeface="Catamaran Medium"/>
                <a:ea typeface="Catamaran Medium"/>
                <a:cs typeface="Catamaran Medium"/>
                <a:sym typeface="Catamaran Medium"/>
                <a:hlinkClick r:id="rId4">
                  <a:extLst>
                    <a:ext uri="{A12FA001-AC4F-418D-AE19-62706E023703}">
                      <ahyp:hlinkClr val="tx"/>
                    </a:ext>
                  </a:extLst>
                </a:hlinkClick>
              </a:rPr>
              <a:t>Kettering University Online</a:t>
            </a:r>
            <a:r>
              <a:rPr lang="en" sz="800">
                <a:solidFill>
                  <a:srgbClr val="3F6979"/>
                </a:solidFill>
                <a:latin typeface="Catamaran Medium"/>
                <a:ea typeface="Catamaran Medium"/>
                <a:cs typeface="Catamaran Medium"/>
                <a:sym typeface="Catamaran Medium"/>
              </a:rPr>
              <a:t> , </a:t>
            </a:r>
            <a:r>
              <a:rPr lang="en" sz="800" u="sng">
                <a:solidFill>
                  <a:srgbClr val="3F6979"/>
                </a:solidFill>
                <a:latin typeface="Catamaran Medium"/>
                <a:ea typeface="Catamaran Medium"/>
                <a:cs typeface="Catamaran Medium"/>
                <a:sym typeface="Catamaran Medium"/>
                <a:hlinkClick r:id="rId5">
                  <a:extLst>
                    <a:ext uri="{A12FA001-AC4F-418D-AE19-62706E023703}">
                      <ahyp:hlinkClr val="tx"/>
                    </a:ext>
                  </a:extLst>
                </a:hlinkClick>
              </a:rPr>
              <a:t>MIT Sloan</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p:txBody>
      </p:sp>
      <p:sp>
        <p:nvSpPr>
          <p:cNvPr id="831" name="Google Shape;831;p88"/>
          <p:cNvSpPr txBox="1"/>
          <p:nvPr>
            <p:ph idx="12" type="sldNum"/>
          </p:nvPr>
        </p:nvSpPr>
        <p:spPr>
          <a:xfrm>
            <a:off x="8556784" y="46575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333333"/>
                </a:solidFill>
                <a:latin typeface="Arial"/>
                <a:ea typeface="Arial"/>
                <a:cs typeface="Arial"/>
                <a:sym typeface="Arial"/>
              </a:rPr>
              <a:t>‹#›</a:t>
            </a:fld>
            <a:endParaRPr sz="1000">
              <a:solidFill>
                <a:srgbClr val="333333"/>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5" name="Shape 835"/>
        <p:cNvGrpSpPr/>
        <p:nvPr/>
      </p:nvGrpSpPr>
      <p:grpSpPr>
        <a:xfrm>
          <a:off x="0" y="0"/>
          <a:ext cx="0" cy="0"/>
          <a:chOff x="0" y="0"/>
          <a:chExt cx="0" cy="0"/>
        </a:xfrm>
      </p:grpSpPr>
      <p:sp>
        <p:nvSpPr>
          <p:cNvPr id="836" name="Google Shape;836;p89"/>
          <p:cNvSpPr/>
          <p:nvPr/>
        </p:nvSpPr>
        <p:spPr>
          <a:xfrm rot="5400000">
            <a:off x="-35526" y="865303"/>
            <a:ext cx="1121136" cy="894530"/>
          </a:xfrm>
          <a:custGeom>
            <a:rect b="b" l="l" r="r" t="t"/>
            <a:pathLst>
              <a:path extrusionOk="0" h="14760" w="16754">
                <a:moveTo>
                  <a:pt x="2175" y="0"/>
                </a:moveTo>
                <a:cubicBezTo>
                  <a:pt x="2094" y="0"/>
                  <a:pt x="2013" y="15"/>
                  <a:pt x="1938" y="45"/>
                </a:cubicBezTo>
                <a:cubicBezTo>
                  <a:pt x="1932" y="50"/>
                  <a:pt x="1927" y="50"/>
                  <a:pt x="1921" y="56"/>
                </a:cubicBezTo>
                <a:cubicBezTo>
                  <a:pt x="1762" y="127"/>
                  <a:pt x="1641" y="260"/>
                  <a:pt x="1580" y="425"/>
                </a:cubicBezTo>
                <a:cubicBezTo>
                  <a:pt x="12" y="4976"/>
                  <a:pt x="1" y="9786"/>
                  <a:pt x="1558" y="14332"/>
                </a:cubicBezTo>
                <a:cubicBezTo>
                  <a:pt x="1613" y="14497"/>
                  <a:pt x="1734" y="14629"/>
                  <a:pt x="1894" y="14701"/>
                </a:cubicBezTo>
                <a:cubicBezTo>
                  <a:pt x="1977" y="14741"/>
                  <a:pt x="2065" y="14760"/>
                  <a:pt x="2154" y="14760"/>
                </a:cubicBezTo>
                <a:cubicBezTo>
                  <a:pt x="2236" y="14760"/>
                  <a:pt x="2318" y="14743"/>
                  <a:pt x="2395" y="14712"/>
                </a:cubicBezTo>
                <a:lnTo>
                  <a:pt x="16318" y="8971"/>
                </a:lnTo>
                <a:cubicBezTo>
                  <a:pt x="16593" y="8856"/>
                  <a:pt x="16748" y="8570"/>
                  <a:pt x="16698" y="8284"/>
                </a:cubicBezTo>
                <a:cubicBezTo>
                  <a:pt x="16599" y="7700"/>
                  <a:pt x="16604" y="7106"/>
                  <a:pt x="16704" y="6522"/>
                </a:cubicBezTo>
                <a:cubicBezTo>
                  <a:pt x="16753" y="6236"/>
                  <a:pt x="16599" y="5945"/>
                  <a:pt x="16324" y="5835"/>
                </a:cubicBezTo>
                <a:lnTo>
                  <a:pt x="2422" y="50"/>
                </a:lnTo>
                <a:cubicBezTo>
                  <a:pt x="2343" y="17"/>
                  <a:pt x="2259" y="0"/>
                  <a:pt x="2175" y="0"/>
                </a:cubicBezTo>
                <a:close/>
              </a:path>
            </a:pathLst>
          </a:custGeom>
          <a:solidFill>
            <a:srgbClr val="F25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9"/>
          <p:cNvSpPr/>
          <p:nvPr/>
        </p:nvSpPr>
        <p:spPr>
          <a:xfrm rot="5400000">
            <a:off x="635038" y="975364"/>
            <a:ext cx="1114109" cy="1004770"/>
          </a:xfrm>
          <a:custGeom>
            <a:rect b="b" l="l" r="r" t="t"/>
            <a:pathLst>
              <a:path extrusionOk="0" h="16579" w="16649">
                <a:moveTo>
                  <a:pt x="10210" y="0"/>
                </a:moveTo>
                <a:cubicBezTo>
                  <a:pt x="10127" y="0"/>
                  <a:pt x="10045" y="17"/>
                  <a:pt x="9967" y="51"/>
                </a:cubicBezTo>
                <a:cubicBezTo>
                  <a:pt x="9956" y="51"/>
                  <a:pt x="9945" y="57"/>
                  <a:pt x="9934" y="62"/>
                </a:cubicBezTo>
                <a:cubicBezTo>
                  <a:pt x="5608" y="2165"/>
                  <a:pt x="2202" y="5560"/>
                  <a:pt x="83" y="9881"/>
                </a:cubicBezTo>
                <a:cubicBezTo>
                  <a:pt x="6" y="10040"/>
                  <a:pt x="0" y="10222"/>
                  <a:pt x="61" y="10381"/>
                </a:cubicBezTo>
                <a:cubicBezTo>
                  <a:pt x="121" y="10547"/>
                  <a:pt x="248" y="10679"/>
                  <a:pt x="407" y="10745"/>
                </a:cubicBezTo>
                <a:lnTo>
                  <a:pt x="14309" y="16529"/>
                </a:lnTo>
                <a:cubicBezTo>
                  <a:pt x="14389" y="16562"/>
                  <a:pt x="14473" y="16578"/>
                  <a:pt x="14555" y="16578"/>
                </a:cubicBezTo>
                <a:cubicBezTo>
                  <a:pt x="14638" y="16578"/>
                  <a:pt x="14719" y="16562"/>
                  <a:pt x="14793" y="16529"/>
                </a:cubicBezTo>
                <a:cubicBezTo>
                  <a:pt x="14903" y="16485"/>
                  <a:pt x="14997" y="16413"/>
                  <a:pt x="15069" y="16314"/>
                </a:cubicBezTo>
                <a:cubicBezTo>
                  <a:pt x="15410" y="15830"/>
                  <a:pt x="15828" y="15412"/>
                  <a:pt x="16312" y="15070"/>
                </a:cubicBezTo>
                <a:cubicBezTo>
                  <a:pt x="16554" y="14900"/>
                  <a:pt x="16648" y="14586"/>
                  <a:pt x="16532" y="14316"/>
                </a:cubicBezTo>
                <a:lnTo>
                  <a:pt x="10792" y="393"/>
                </a:lnTo>
                <a:cubicBezTo>
                  <a:pt x="10726" y="233"/>
                  <a:pt x="10594" y="106"/>
                  <a:pt x="10435" y="40"/>
                </a:cubicBezTo>
                <a:cubicBezTo>
                  <a:pt x="10361" y="14"/>
                  <a:pt x="10285" y="0"/>
                  <a:pt x="10210" y="0"/>
                </a:cubicBezTo>
                <a:close/>
              </a:path>
            </a:pathLst>
          </a:cu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9"/>
          <p:cNvSpPr/>
          <p:nvPr/>
        </p:nvSpPr>
        <p:spPr>
          <a:xfrm rot="5400000">
            <a:off x="633049" y="2448326"/>
            <a:ext cx="1115180" cy="1003801"/>
          </a:xfrm>
          <a:custGeom>
            <a:rect b="b" l="l" r="r" t="t"/>
            <a:pathLst>
              <a:path extrusionOk="0" h="16563" w="16665">
                <a:moveTo>
                  <a:pt x="6488" y="0"/>
                </a:moveTo>
                <a:cubicBezTo>
                  <a:pt x="6411" y="0"/>
                  <a:pt x="6335" y="14"/>
                  <a:pt x="6263" y="41"/>
                </a:cubicBezTo>
                <a:cubicBezTo>
                  <a:pt x="6258" y="41"/>
                  <a:pt x="6247" y="41"/>
                  <a:pt x="6241" y="47"/>
                </a:cubicBezTo>
                <a:cubicBezTo>
                  <a:pt x="6087" y="113"/>
                  <a:pt x="5966" y="234"/>
                  <a:pt x="5900" y="388"/>
                </a:cubicBezTo>
                <a:lnTo>
                  <a:pt x="116" y="14290"/>
                </a:lnTo>
                <a:cubicBezTo>
                  <a:pt x="0" y="14565"/>
                  <a:pt x="94" y="14879"/>
                  <a:pt x="336" y="15049"/>
                </a:cubicBezTo>
                <a:cubicBezTo>
                  <a:pt x="815" y="15391"/>
                  <a:pt x="1233" y="15809"/>
                  <a:pt x="1574" y="16293"/>
                </a:cubicBezTo>
                <a:cubicBezTo>
                  <a:pt x="1696" y="16465"/>
                  <a:pt x="1890" y="16563"/>
                  <a:pt x="2089" y="16563"/>
                </a:cubicBezTo>
                <a:cubicBezTo>
                  <a:pt x="2169" y="16563"/>
                  <a:pt x="2251" y="16547"/>
                  <a:pt x="2328" y="16513"/>
                </a:cubicBezTo>
                <a:lnTo>
                  <a:pt x="16252" y="10773"/>
                </a:lnTo>
                <a:cubicBezTo>
                  <a:pt x="16412" y="10707"/>
                  <a:pt x="16538" y="10575"/>
                  <a:pt x="16604" y="10415"/>
                </a:cubicBezTo>
                <a:cubicBezTo>
                  <a:pt x="16665" y="10250"/>
                  <a:pt x="16654" y="10069"/>
                  <a:pt x="16582" y="9915"/>
                </a:cubicBezTo>
                <a:cubicBezTo>
                  <a:pt x="14480" y="5589"/>
                  <a:pt x="11084" y="2182"/>
                  <a:pt x="6764" y="63"/>
                </a:cubicBezTo>
                <a:cubicBezTo>
                  <a:pt x="6676" y="21"/>
                  <a:pt x="6582" y="0"/>
                  <a:pt x="6488" y="0"/>
                </a:cubicBezTo>
                <a:close/>
              </a:path>
            </a:pathLst>
          </a:custGeom>
          <a:solidFill>
            <a:srgbClr val="F2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9"/>
          <p:cNvSpPr/>
          <p:nvPr/>
        </p:nvSpPr>
        <p:spPr>
          <a:xfrm rot="5400000">
            <a:off x="832844" y="1720882"/>
            <a:ext cx="990312" cy="988952"/>
          </a:xfrm>
          <a:custGeom>
            <a:rect b="b" l="l" r="r" t="t"/>
            <a:pathLst>
              <a:path extrusionOk="0" h="16318" w="14799">
                <a:moveTo>
                  <a:pt x="7360" y="1"/>
                </a:moveTo>
                <a:cubicBezTo>
                  <a:pt x="5033" y="1"/>
                  <a:pt x="2707" y="387"/>
                  <a:pt x="446" y="1162"/>
                </a:cubicBezTo>
                <a:cubicBezTo>
                  <a:pt x="435" y="1167"/>
                  <a:pt x="424" y="1173"/>
                  <a:pt x="407" y="1178"/>
                </a:cubicBezTo>
                <a:cubicBezTo>
                  <a:pt x="259" y="1239"/>
                  <a:pt x="138" y="1354"/>
                  <a:pt x="77" y="1498"/>
                </a:cubicBezTo>
                <a:cubicBezTo>
                  <a:pt x="0" y="1657"/>
                  <a:pt x="0" y="1839"/>
                  <a:pt x="66" y="1998"/>
                </a:cubicBezTo>
                <a:lnTo>
                  <a:pt x="5806" y="15922"/>
                </a:lnTo>
                <a:cubicBezTo>
                  <a:pt x="5907" y="16163"/>
                  <a:pt x="6139" y="16311"/>
                  <a:pt x="6387" y="16311"/>
                </a:cubicBezTo>
                <a:cubicBezTo>
                  <a:pt x="6423" y="16311"/>
                  <a:pt x="6458" y="16308"/>
                  <a:pt x="6494" y="16302"/>
                </a:cubicBezTo>
                <a:cubicBezTo>
                  <a:pt x="6778" y="16254"/>
                  <a:pt x="7064" y="16230"/>
                  <a:pt x="7350" y="16230"/>
                </a:cubicBezTo>
                <a:cubicBezTo>
                  <a:pt x="7653" y="16230"/>
                  <a:pt x="7956" y="16256"/>
                  <a:pt x="8255" y="16307"/>
                </a:cubicBezTo>
                <a:cubicBezTo>
                  <a:pt x="8291" y="16314"/>
                  <a:pt x="8327" y="16317"/>
                  <a:pt x="8362" y="16317"/>
                </a:cubicBezTo>
                <a:cubicBezTo>
                  <a:pt x="8445" y="16317"/>
                  <a:pt x="8525" y="16300"/>
                  <a:pt x="8602" y="16269"/>
                </a:cubicBezTo>
                <a:cubicBezTo>
                  <a:pt x="8751" y="16208"/>
                  <a:pt x="8877" y="16087"/>
                  <a:pt x="8943" y="15928"/>
                </a:cubicBezTo>
                <a:lnTo>
                  <a:pt x="14727" y="2026"/>
                </a:lnTo>
                <a:cubicBezTo>
                  <a:pt x="14799" y="1866"/>
                  <a:pt x="14793" y="1685"/>
                  <a:pt x="14722" y="1525"/>
                </a:cubicBezTo>
                <a:cubicBezTo>
                  <a:pt x="14650" y="1365"/>
                  <a:pt x="14518" y="1244"/>
                  <a:pt x="14353" y="1184"/>
                </a:cubicBezTo>
                <a:cubicBezTo>
                  <a:pt x="12065" y="395"/>
                  <a:pt x="9712" y="1"/>
                  <a:pt x="7360" y="1"/>
                </a:cubicBezTo>
                <a:close/>
              </a:path>
            </a:pathLst>
          </a:custGeom>
          <a:solidFill>
            <a:srgbClr val="F29F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9"/>
          <p:cNvSpPr/>
          <p:nvPr/>
        </p:nvSpPr>
        <p:spPr>
          <a:xfrm rot="5400000">
            <a:off x="-39992" y="2666610"/>
            <a:ext cx="1120734" cy="894651"/>
          </a:xfrm>
          <a:custGeom>
            <a:rect b="b" l="l" r="r" t="t"/>
            <a:pathLst>
              <a:path extrusionOk="0" h="14762" w="16748">
                <a:moveTo>
                  <a:pt x="14599" y="0"/>
                </a:moveTo>
                <a:cubicBezTo>
                  <a:pt x="14517" y="0"/>
                  <a:pt x="14436" y="17"/>
                  <a:pt x="14359" y="51"/>
                </a:cubicBezTo>
                <a:lnTo>
                  <a:pt x="430" y="5781"/>
                </a:lnTo>
                <a:cubicBezTo>
                  <a:pt x="160" y="5891"/>
                  <a:pt x="0" y="6177"/>
                  <a:pt x="50" y="6468"/>
                </a:cubicBezTo>
                <a:cubicBezTo>
                  <a:pt x="149" y="7052"/>
                  <a:pt x="144" y="7641"/>
                  <a:pt x="44" y="8224"/>
                </a:cubicBezTo>
                <a:cubicBezTo>
                  <a:pt x="22" y="8345"/>
                  <a:pt x="39" y="8466"/>
                  <a:pt x="83" y="8576"/>
                </a:cubicBezTo>
                <a:cubicBezTo>
                  <a:pt x="144" y="8725"/>
                  <a:pt x="265" y="8851"/>
                  <a:pt x="424" y="8918"/>
                </a:cubicBezTo>
                <a:lnTo>
                  <a:pt x="14320" y="14713"/>
                </a:lnTo>
                <a:cubicBezTo>
                  <a:pt x="14401" y="14745"/>
                  <a:pt x="14486" y="14761"/>
                  <a:pt x="14570" y="14761"/>
                </a:cubicBezTo>
                <a:cubicBezTo>
                  <a:pt x="14658" y="14761"/>
                  <a:pt x="14745" y="14744"/>
                  <a:pt x="14827" y="14707"/>
                </a:cubicBezTo>
                <a:cubicBezTo>
                  <a:pt x="14981" y="14636"/>
                  <a:pt x="15107" y="14503"/>
                  <a:pt x="15162" y="14338"/>
                </a:cubicBezTo>
                <a:cubicBezTo>
                  <a:pt x="16736" y="9787"/>
                  <a:pt x="16747" y="4977"/>
                  <a:pt x="15195" y="431"/>
                </a:cubicBezTo>
                <a:cubicBezTo>
                  <a:pt x="15190" y="420"/>
                  <a:pt x="15184" y="404"/>
                  <a:pt x="15184" y="393"/>
                </a:cubicBezTo>
                <a:cubicBezTo>
                  <a:pt x="15118" y="244"/>
                  <a:pt x="15003" y="123"/>
                  <a:pt x="14860" y="57"/>
                </a:cubicBezTo>
                <a:cubicBezTo>
                  <a:pt x="14777" y="20"/>
                  <a:pt x="14688" y="0"/>
                  <a:pt x="14599" y="0"/>
                </a:cubicBezTo>
                <a:close/>
              </a:path>
            </a:pathLst>
          </a:custGeom>
          <a:solidFill>
            <a:srgbClr val="43C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9"/>
          <p:cNvSpPr/>
          <p:nvPr/>
        </p:nvSpPr>
        <p:spPr>
          <a:xfrm>
            <a:off x="294023" y="1958292"/>
            <a:ext cx="461992" cy="510112"/>
          </a:xfrm>
          <a:custGeom>
            <a:rect b="b" l="l" r="r" t="t"/>
            <a:pathLst>
              <a:path extrusionOk="0" h="7623" w="7623">
                <a:moveTo>
                  <a:pt x="3814" y="0"/>
                </a:moveTo>
                <a:cubicBezTo>
                  <a:pt x="1706" y="0"/>
                  <a:pt x="0" y="1706"/>
                  <a:pt x="0" y="3814"/>
                </a:cubicBezTo>
                <a:cubicBezTo>
                  <a:pt x="0" y="5916"/>
                  <a:pt x="1706" y="7622"/>
                  <a:pt x="3814" y="7622"/>
                </a:cubicBezTo>
                <a:cubicBezTo>
                  <a:pt x="5917" y="7622"/>
                  <a:pt x="7623" y="5916"/>
                  <a:pt x="7623" y="3814"/>
                </a:cubicBezTo>
                <a:cubicBezTo>
                  <a:pt x="7623" y="1706"/>
                  <a:pt x="5917" y="0"/>
                  <a:pt x="3814" y="0"/>
                </a:cubicBezTo>
                <a:close/>
              </a:path>
            </a:pathLst>
          </a:custGeom>
          <a:solidFill>
            <a:srgbClr val="A4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9"/>
          <p:cNvSpPr/>
          <p:nvPr/>
        </p:nvSpPr>
        <p:spPr>
          <a:xfrm>
            <a:off x="2899800" y="61576"/>
            <a:ext cx="1672200" cy="1393500"/>
          </a:xfrm>
          <a:prstGeom prst="roundRect">
            <a:avLst>
              <a:gd fmla="val 16667" name="adj"/>
            </a:avLst>
          </a:prstGeom>
          <a:noFill/>
          <a:ln cap="flat" cmpd="sng" w="19050">
            <a:solidFill>
              <a:srgbClr val="F2506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cxnSp>
        <p:nvCxnSpPr>
          <p:cNvPr id="843" name="Google Shape;843;p89"/>
          <p:cNvCxnSpPr/>
          <p:nvPr/>
        </p:nvCxnSpPr>
        <p:spPr>
          <a:xfrm flipH="1" rot="10800000">
            <a:off x="526675" y="562775"/>
            <a:ext cx="2373000" cy="222000"/>
          </a:xfrm>
          <a:prstGeom prst="bentConnector3">
            <a:avLst>
              <a:gd fmla="val 50000" name="adj1"/>
            </a:avLst>
          </a:prstGeom>
          <a:noFill/>
          <a:ln cap="flat" cmpd="sng" w="9525">
            <a:solidFill>
              <a:srgbClr val="F2506E"/>
            </a:solidFill>
            <a:prstDash val="solid"/>
            <a:round/>
            <a:headEnd len="med" w="med" type="none"/>
            <a:tailEnd len="med" w="med" type="none"/>
          </a:ln>
        </p:spPr>
      </p:cxnSp>
      <p:sp>
        <p:nvSpPr>
          <p:cNvPr id="844" name="Google Shape;844;p89"/>
          <p:cNvSpPr/>
          <p:nvPr/>
        </p:nvSpPr>
        <p:spPr>
          <a:xfrm>
            <a:off x="4919575" y="61576"/>
            <a:ext cx="1672200" cy="1393500"/>
          </a:xfrm>
          <a:prstGeom prst="roundRect">
            <a:avLst>
              <a:gd fmla="val 16667" name="adj"/>
            </a:avLst>
          </a:prstGeom>
          <a:noFill/>
          <a:ln cap="flat" cmpd="sng" w="19050">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cxnSp>
        <p:nvCxnSpPr>
          <p:cNvPr id="845" name="Google Shape;845;p89"/>
          <p:cNvCxnSpPr>
            <a:endCxn id="844" idx="2"/>
          </p:cNvCxnSpPr>
          <p:nvPr/>
        </p:nvCxnSpPr>
        <p:spPr>
          <a:xfrm>
            <a:off x="1496275" y="1263076"/>
            <a:ext cx="4259400" cy="192000"/>
          </a:xfrm>
          <a:prstGeom prst="bentConnector4">
            <a:avLst>
              <a:gd fmla="val 27539" name="adj1"/>
              <a:gd fmla="val 224023" name="adj2"/>
            </a:avLst>
          </a:prstGeom>
          <a:noFill/>
          <a:ln cap="flat" cmpd="sng" w="9525">
            <a:solidFill>
              <a:srgbClr val="D5A6BD"/>
            </a:solidFill>
            <a:prstDash val="solid"/>
            <a:round/>
            <a:headEnd len="med" w="med" type="none"/>
            <a:tailEnd len="med" w="med" type="none"/>
          </a:ln>
        </p:spPr>
      </p:cxnSp>
      <p:sp>
        <p:nvSpPr>
          <p:cNvPr id="846" name="Google Shape;846;p89"/>
          <p:cNvSpPr/>
          <p:nvPr/>
        </p:nvSpPr>
        <p:spPr>
          <a:xfrm>
            <a:off x="7004875" y="61576"/>
            <a:ext cx="1672200" cy="1393500"/>
          </a:xfrm>
          <a:prstGeom prst="roundRect">
            <a:avLst>
              <a:gd fmla="val 16667" name="adj"/>
            </a:avLst>
          </a:prstGeom>
          <a:noFill/>
          <a:ln cap="flat" cmpd="sng" w="19050">
            <a:solidFill>
              <a:srgbClr val="F29F0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cxnSp>
        <p:nvCxnSpPr>
          <p:cNvPr id="847" name="Google Shape;847;p89"/>
          <p:cNvCxnSpPr>
            <a:endCxn id="846" idx="2"/>
          </p:cNvCxnSpPr>
          <p:nvPr/>
        </p:nvCxnSpPr>
        <p:spPr>
          <a:xfrm flipH="1" rot="10800000">
            <a:off x="1791175" y="1455076"/>
            <a:ext cx="6049800" cy="810600"/>
          </a:xfrm>
          <a:prstGeom prst="bentConnector2">
            <a:avLst/>
          </a:prstGeom>
          <a:noFill/>
          <a:ln cap="flat" cmpd="sng" w="9525">
            <a:solidFill>
              <a:srgbClr val="F29F07"/>
            </a:solidFill>
            <a:prstDash val="solid"/>
            <a:round/>
            <a:headEnd len="med" w="med" type="none"/>
            <a:tailEnd len="med" w="med" type="none"/>
          </a:ln>
        </p:spPr>
      </p:cxnSp>
      <p:sp>
        <p:nvSpPr>
          <p:cNvPr id="848" name="Google Shape;848;p89"/>
          <p:cNvSpPr/>
          <p:nvPr/>
        </p:nvSpPr>
        <p:spPr>
          <a:xfrm>
            <a:off x="7004875" y="3070751"/>
            <a:ext cx="1672200" cy="1393500"/>
          </a:xfrm>
          <a:prstGeom prst="roundRect">
            <a:avLst>
              <a:gd fmla="val 16667" name="adj"/>
            </a:avLst>
          </a:prstGeom>
          <a:noFill/>
          <a:ln cap="flat" cmpd="sng" w="19050">
            <a:solidFill>
              <a:srgbClr val="F280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849" name="Google Shape;849;p89"/>
          <p:cNvSpPr/>
          <p:nvPr/>
        </p:nvSpPr>
        <p:spPr>
          <a:xfrm>
            <a:off x="2899800" y="3070751"/>
            <a:ext cx="1672200" cy="1393500"/>
          </a:xfrm>
          <a:prstGeom prst="roundRect">
            <a:avLst>
              <a:gd fmla="val 16667" name="adj"/>
            </a:avLst>
          </a:prstGeom>
          <a:noFill/>
          <a:ln cap="flat" cmpd="sng" w="19050">
            <a:solidFill>
              <a:srgbClr val="42CA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850" name="Google Shape;850;p89"/>
          <p:cNvSpPr/>
          <p:nvPr/>
        </p:nvSpPr>
        <p:spPr>
          <a:xfrm>
            <a:off x="4827850" y="3070751"/>
            <a:ext cx="1672200" cy="1393500"/>
          </a:xfrm>
          <a:prstGeom prst="roundRect">
            <a:avLst>
              <a:gd fmla="val 16667" name="adj"/>
            </a:avLst>
          </a:prstGeom>
          <a:noFill/>
          <a:ln cap="flat" cmpd="sng" w="19050">
            <a:solidFill>
              <a:srgbClr val="42CA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cxnSp>
        <p:nvCxnSpPr>
          <p:cNvPr id="851" name="Google Shape;851;p89"/>
          <p:cNvCxnSpPr>
            <a:endCxn id="848" idx="0"/>
          </p:cNvCxnSpPr>
          <p:nvPr/>
        </p:nvCxnSpPr>
        <p:spPr>
          <a:xfrm>
            <a:off x="1575175" y="2855351"/>
            <a:ext cx="6265800" cy="215400"/>
          </a:xfrm>
          <a:prstGeom prst="bentConnector2">
            <a:avLst/>
          </a:prstGeom>
          <a:noFill/>
          <a:ln cap="flat" cmpd="sng" w="9525">
            <a:solidFill>
              <a:srgbClr val="F28080"/>
            </a:solidFill>
            <a:prstDash val="solid"/>
            <a:round/>
            <a:headEnd len="med" w="med" type="none"/>
            <a:tailEnd len="med" w="med" type="none"/>
          </a:ln>
        </p:spPr>
      </p:cxnSp>
      <p:cxnSp>
        <p:nvCxnSpPr>
          <p:cNvPr id="852" name="Google Shape;852;p89"/>
          <p:cNvCxnSpPr>
            <a:endCxn id="850" idx="0"/>
          </p:cNvCxnSpPr>
          <p:nvPr/>
        </p:nvCxnSpPr>
        <p:spPr>
          <a:xfrm flipH="1" rot="10800000">
            <a:off x="683950" y="3070751"/>
            <a:ext cx="4980000" cy="498600"/>
          </a:xfrm>
          <a:prstGeom prst="bentConnector4">
            <a:avLst>
              <a:gd fmla="val 41605" name="adj1"/>
              <a:gd fmla="val 123506" name="adj2"/>
            </a:avLst>
          </a:prstGeom>
          <a:noFill/>
          <a:ln cap="flat" cmpd="sng" w="9525">
            <a:solidFill>
              <a:srgbClr val="42CAD9"/>
            </a:solidFill>
            <a:prstDash val="solid"/>
            <a:round/>
            <a:headEnd len="med" w="med" type="none"/>
            <a:tailEnd len="med" w="med" type="none"/>
          </a:ln>
        </p:spPr>
      </p:cxnSp>
      <p:cxnSp>
        <p:nvCxnSpPr>
          <p:cNvPr id="853" name="Google Shape;853;p89"/>
          <p:cNvCxnSpPr/>
          <p:nvPr/>
        </p:nvCxnSpPr>
        <p:spPr>
          <a:xfrm>
            <a:off x="493925" y="3648100"/>
            <a:ext cx="2389500" cy="382800"/>
          </a:xfrm>
          <a:prstGeom prst="bentConnector3">
            <a:avLst>
              <a:gd fmla="val 28517" name="adj1"/>
            </a:avLst>
          </a:prstGeom>
          <a:noFill/>
          <a:ln cap="flat" cmpd="sng" w="9525">
            <a:solidFill>
              <a:srgbClr val="42CAD9"/>
            </a:solidFill>
            <a:prstDash val="solid"/>
            <a:round/>
            <a:headEnd len="med" w="med" type="none"/>
            <a:tailEnd len="med" w="med" type="none"/>
          </a:ln>
        </p:spPr>
      </p:cxnSp>
      <p:grpSp>
        <p:nvGrpSpPr>
          <p:cNvPr id="854" name="Google Shape;854;p89"/>
          <p:cNvGrpSpPr/>
          <p:nvPr/>
        </p:nvGrpSpPr>
        <p:grpSpPr>
          <a:xfrm>
            <a:off x="362438" y="1052452"/>
            <a:ext cx="354136" cy="334348"/>
            <a:chOff x="-25844850" y="2357750"/>
            <a:chExt cx="296175" cy="279625"/>
          </a:xfrm>
        </p:grpSpPr>
        <p:sp>
          <p:nvSpPr>
            <p:cNvPr id="855" name="Google Shape;855;p89"/>
            <p:cNvSpPr/>
            <p:nvPr/>
          </p:nvSpPr>
          <p:spPr>
            <a:xfrm>
              <a:off x="-25792075" y="2428625"/>
              <a:ext cx="191425" cy="208750"/>
            </a:xfrm>
            <a:custGeom>
              <a:rect b="b" l="l" r="r" t="t"/>
              <a:pathLst>
                <a:path extrusionOk="0" h="8350" w="7657">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9"/>
            <p:cNvSpPr/>
            <p:nvPr/>
          </p:nvSpPr>
          <p:spPr>
            <a:xfrm>
              <a:off x="-25602250" y="2497950"/>
              <a:ext cx="53575" cy="17350"/>
            </a:xfrm>
            <a:custGeom>
              <a:rect b="b" l="l" r="r" t="t"/>
              <a:pathLst>
                <a:path extrusionOk="0" h="694" w="2143">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9"/>
            <p:cNvSpPr/>
            <p:nvPr/>
          </p:nvSpPr>
          <p:spPr>
            <a:xfrm>
              <a:off x="-25844850" y="2497950"/>
              <a:ext cx="52800" cy="17350"/>
            </a:xfrm>
            <a:custGeom>
              <a:rect b="b" l="l" r="r" t="t"/>
              <a:pathLst>
                <a:path extrusionOk="0" h="694" w="2112">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9"/>
            <p:cNvSpPr/>
            <p:nvPr/>
          </p:nvSpPr>
          <p:spPr>
            <a:xfrm>
              <a:off x="-25706225" y="2357750"/>
              <a:ext cx="17350" cy="53575"/>
            </a:xfrm>
            <a:custGeom>
              <a:rect b="b" l="l" r="r" t="t"/>
              <a:pathLst>
                <a:path extrusionOk="0" h="2143" w="694">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9"/>
            <p:cNvSpPr/>
            <p:nvPr/>
          </p:nvSpPr>
          <p:spPr>
            <a:xfrm>
              <a:off x="-25804675" y="2400275"/>
              <a:ext cx="42550" cy="41775"/>
            </a:xfrm>
            <a:custGeom>
              <a:rect b="b" l="l" r="r" t="t"/>
              <a:pathLst>
                <a:path extrusionOk="0" h="1671" w="1702">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9"/>
            <p:cNvSpPr/>
            <p:nvPr/>
          </p:nvSpPr>
          <p:spPr>
            <a:xfrm>
              <a:off x="-25632175" y="2400275"/>
              <a:ext cx="41750" cy="41775"/>
            </a:xfrm>
            <a:custGeom>
              <a:rect b="b" l="l" r="r" t="t"/>
              <a:pathLst>
                <a:path extrusionOk="0" h="1671" w="167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89"/>
          <p:cNvGrpSpPr/>
          <p:nvPr/>
        </p:nvGrpSpPr>
        <p:grpSpPr>
          <a:xfrm>
            <a:off x="1222555" y="2035265"/>
            <a:ext cx="352617" cy="353193"/>
            <a:chOff x="-30805300" y="2298675"/>
            <a:chExt cx="290650" cy="291125"/>
          </a:xfrm>
        </p:grpSpPr>
        <p:sp>
          <p:nvSpPr>
            <p:cNvPr id="862" name="Google Shape;862;p89"/>
            <p:cNvSpPr/>
            <p:nvPr/>
          </p:nvSpPr>
          <p:spPr>
            <a:xfrm>
              <a:off x="-30720225" y="24191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9"/>
            <p:cNvSpPr/>
            <p:nvPr/>
          </p:nvSpPr>
          <p:spPr>
            <a:xfrm>
              <a:off x="-30635175" y="2453250"/>
              <a:ext cx="87450" cy="69125"/>
            </a:xfrm>
            <a:custGeom>
              <a:rect b="b" l="l" r="r" t="t"/>
              <a:pathLst>
                <a:path extrusionOk="0" h="2765" w="3498">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9"/>
            <p:cNvSpPr/>
            <p:nvPr/>
          </p:nvSpPr>
          <p:spPr>
            <a:xfrm>
              <a:off x="-30805300" y="2298675"/>
              <a:ext cx="290650" cy="291125"/>
            </a:xfrm>
            <a:custGeom>
              <a:rect b="b" l="l" r="r" t="t"/>
              <a:pathLst>
                <a:path extrusionOk="0" h="11645" w="11626">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9"/>
            <p:cNvSpPr/>
            <p:nvPr/>
          </p:nvSpPr>
          <p:spPr>
            <a:xfrm>
              <a:off x="-30737575" y="2332550"/>
              <a:ext cx="53600" cy="69325"/>
            </a:xfrm>
            <a:custGeom>
              <a:rect b="b" l="l" r="r" t="t"/>
              <a:pathLst>
                <a:path extrusionOk="0" h="2773" w="2144">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89"/>
          <p:cNvGrpSpPr/>
          <p:nvPr/>
        </p:nvGrpSpPr>
        <p:grpSpPr>
          <a:xfrm>
            <a:off x="972246" y="2730530"/>
            <a:ext cx="343530" cy="340221"/>
            <a:chOff x="3860250" y="1427025"/>
            <a:chExt cx="487900" cy="483200"/>
          </a:xfrm>
        </p:grpSpPr>
        <p:sp>
          <p:nvSpPr>
            <p:cNvPr id="867" name="Google Shape;867;p89"/>
            <p:cNvSpPr/>
            <p:nvPr/>
          </p:nvSpPr>
          <p:spPr>
            <a:xfrm>
              <a:off x="3875800" y="1427025"/>
              <a:ext cx="472350" cy="468650"/>
            </a:xfrm>
            <a:custGeom>
              <a:rect b="b" l="l" r="r" t="t"/>
              <a:pathLst>
                <a:path extrusionOk="0" h="18746" w="18894">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 name="Google Shape;868;p89"/>
            <p:cNvSpPr/>
            <p:nvPr/>
          </p:nvSpPr>
          <p:spPr>
            <a:xfrm>
              <a:off x="3860250" y="1861675"/>
              <a:ext cx="54675" cy="48550"/>
            </a:xfrm>
            <a:custGeom>
              <a:rect b="b" l="l" r="r" t="t"/>
              <a:pathLst>
                <a:path extrusionOk="0" h="1942" w="2187">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 name="Google Shape;869;p89"/>
            <p:cNvSpPr/>
            <p:nvPr/>
          </p:nvSpPr>
          <p:spPr>
            <a:xfrm>
              <a:off x="3923425" y="1801775"/>
              <a:ext cx="51350" cy="48550"/>
            </a:xfrm>
            <a:custGeom>
              <a:rect b="b" l="l" r="r" t="t"/>
              <a:pathLst>
                <a:path extrusionOk="0" h="1942" w="2054">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70" name="Google Shape;870;p89"/>
          <p:cNvSpPr/>
          <p:nvPr/>
        </p:nvSpPr>
        <p:spPr>
          <a:xfrm>
            <a:off x="349631" y="3039903"/>
            <a:ext cx="341506" cy="340204"/>
          </a:xfrm>
          <a:custGeom>
            <a:rect b="b" l="l" r="r" t="t"/>
            <a:pathLst>
              <a:path extrusionOk="0" h="19327" w="19401">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71" name="Google Shape;871;p89"/>
          <p:cNvGrpSpPr/>
          <p:nvPr/>
        </p:nvGrpSpPr>
        <p:grpSpPr>
          <a:xfrm>
            <a:off x="961487" y="1348043"/>
            <a:ext cx="365052" cy="352162"/>
            <a:chOff x="-32243500" y="2299850"/>
            <a:chExt cx="300900" cy="290275"/>
          </a:xfrm>
        </p:grpSpPr>
        <p:sp>
          <p:nvSpPr>
            <p:cNvPr id="872" name="Google Shape;872;p89"/>
            <p:cNvSpPr/>
            <p:nvPr/>
          </p:nvSpPr>
          <p:spPr>
            <a:xfrm>
              <a:off x="-32243500" y="2299850"/>
              <a:ext cx="300900" cy="290275"/>
            </a:xfrm>
            <a:custGeom>
              <a:rect b="b" l="l" r="r" t="t"/>
              <a:pathLst>
                <a:path extrusionOk="0" h="11611" w="12036">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9"/>
            <p:cNvSpPr/>
            <p:nvPr/>
          </p:nvSpPr>
          <p:spPr>
            <a:xfrm>
              <a:off x="-32048175" y="2342775"/>
              <a:ext cx="55950" cy="51025"/>
            </a:xfrm>
            <a:custGeom>
              <a:rect b="b" l="l" r="r" t="t"/>
              <a:pathLst>
                <a:path extrusionOk="0" h="2041" w="2238">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 name="Google Shape;874;p89"/>
          <p:cNvSpPr txBox="1"/>
          <p:nvPr/>
        </p:nvSpPr>
        <p:spPr>
          <a:xfrm>
            <a:off x="3296275" y="219800"/>
            <a:ext cx="12864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latin typeface="Roboto"/>
                <a:ea typeface="Roboto"/>
                <a:cs typeface="Roboto"/>
                <a:sym typeface="Roboto"/>
              </a:rPr>
              <a:t>Cyber security Challenge</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chemeClr val="lt1"/>
              </a:solidFill>
              <a:latin typeface="Roboto"/>
              <a:ea typeface="Roboto"/>
              <a:cs typeface="Roboto"/>
              <a:sym typeface="Roboto"/>
            </a:endParaRPr>
          </a:p>
        </p:txBody>
      </p:sp>
      <p:grpSp>
        <p:nvGrpSpPr>
          <p:cNvPr id="875" name="Google Shape;875;p89"/>
          <p:cNvGrpSpPr/>
          <p:nvPr/>
        </p:nvGrpSpPr>
        <p:grpSpPr>
          <a:xfrm>
            <a:off x="3080546" y="1005863"/>
            <a:ext cx="215741" cy="215393"/>
            <a:chOff x="3827874" y="2004092"/>
            <a:chExt cx="320471" cy="346961"/>
          </a:xfrm>
        </p:grpSpPr>
        <p:sp>
          <p:nvSpPr>
            <p:cNvPr id="876" name="Google Shape;876;p89"/>
            <p:cNvSpPr/>
            <p:nvPr/>
          </p:nvSpPr>
          <p:spPr>
            <a:xfrm>
              <a:off x="3896008" y="2072202"/>
              <a:ext cx="181682" cy="278851"/>
            </a:xfrm>
            <a:custGeom>
              <a:rect b="b" l="l" r="r" t="t"/>
              <a:pathLst>
                <a:path extrusionOk="0" h="11832" w="7709">
                  <a:moveTo>
                    <a:pt x="3818" y="664"/>
                  </a:moveTo>
                  <a:cubicBezTo>
                    <a:pt x="3883" y="664"/>
                    <a:pt x="3949" y="666"/>
                    <a:pt x="4015" y="670"/>
                  </a:cubicBezTo>
                  <a:cubicBezTo>
                    <a:pt x="5701" y="670"/>
                    <a:pt x="7147" y="2115"/>
                    <a:pt x="7147" y="3801"/>
                  </a:cubicBezTo>
                  <a:cubicBezTo>
                    <a:pt x="7147" y="5006"/>
                    <a:pt x="6585" y="6237"/>
                    <a:pt x="5461" y="6906"/>
                  </a:cubicBezTo>
                  <a:cubicBezTo>
                    <a:pt x="5461" y="7013"/>
                    <a:pt x="5353" y="7013"/>
                    <a:pt x="5353" y="7147"/>
                  </a:cubicBezTo>
                  <a:lnTo>
                    <a:pt x="5353" y="8593"/>
                  </a:lnTo>
                  <a:lnTo>
                    <a:pt x="2463" y="8593"/>
                  </a:lnTo>
                  <a:lnTo>
                    <a:pt x="2463" y="7147"/>
                  </a:lnTo>
                  <a:cubicBezTo>
                    <a:pt x="2463" y="7013"/>
                    <a:pt x="2356" y="7013"/>
                    <a:pt x="2249" y="6906"/>
                  </a:cubicBezTo>
                  <a:cubicBezTo>
                    <a:pt x="1232" y="6237"/>
                    <a:pt x="562" y="5006"/>
                    <a:pt x="562" y="3801"/>
                  </a:cubicBezTo>
                  <a:cubicBezTo>
                    <a:pt x="666" y="2071"/>
                    <a:pt x="2015" y="664"/>
                    <a:pt x="3818" y="664"/>
                  </a:cubicBezTo>
                  <a:close/>
                  <a:moveTo>
                    <a:pt x="5353" y="9155"/>
                  </a:moveTo>
                  <a:lnTo>
                    <a:pt x="5353" y="9824"/>
                  </a:lnTo>
                  <a:lnTo>
                    <a:pt x="2463" y="9824"/>
                  </a:lnTo>
                  <a:lnTo>
                    <a:pt x="2463" y="9155"/>
                  </a:lnTo>
                  <a:close/>
                  <a:moveTo>
                    <a:pt x="5139" y="10359"/>
                  </a:moveTo>
                  <a:lnTo>
                    <a:pt x="4577" y="11269"/>
                  </a:lnTo>
                  <a:lnTo>
                    <a:pt x="3239" y="11269"/>
                  </a:lnTo>
                  <a:lnTo>
                    <a:pt x="2677" y="10359"/>
                  </a:lnTo>
                  <a:close/>
                  <a:moveTo>
                    <a:pt x="3908" y="1"/>
                  </a:moveTo>
                  <a:cubicBezTo>
                    <a:pt x="1794" y="1"/>
                    <a:pt x="0" y="1660"/>
                    <a:pt x="0" y="3801"/>
                  </a:cubicBezTo>
                  <a:cubicBezTo>
                    <a:pt x="107" y="5247"/>
                    <a:pt x="777" y="6478"/>
                    <a:pt x="1901" y="7361"/>
                  </a:cubicBezTo>
                  <a:lnTo>
                    <a:pt x="1901" y="10038"/>
                  </a:lnTo>
                  <a:lnTo>
                    <a:pt x="1901" y="10145"/>
                  </a:lnTo>
                  <a:lnTo>
                    <a:pt x="1901" y="10252"/>
                  </a:lnTo>
                  <a:lnTo>
                    <a:pt x="2918" y="11590"/>
                  </a:lnTo>
                  <a:cubicBezTo>
                    <a:pt x="2918" y="11697"/>
                    <a:pt x="3025" y="11831"/>
                    <a:pt x="3132" y="11831"/>
                  </a:cubicBezTo>
                  <a:lnTo>
                    <a:pt x="4684" y="11831"/>
                  </a:lnTo>
                  <a:cubicBezTo>
                    <a:pt x="4791" y="11831"/>
                    <a:pt x="4791" y="11697"/>
                    <a:pt x="4925" y="11590"/>
                  </a:cubicBezTo>
                  <a:lnTo>
                    <a:pt x="5808" y="10252"/>
                  </a:lnTo>
                  <a:lnTo>
                    <a:pt x="5916" y="10145"/>
                  </a:lnTo>
                  <a:lnTo>
                    <a:pt x="5916" y="10038"/>
                  </a:lnTo>
                  <a:lnTo>
                    <a:pt x="5916" y="7361"/>
                  </a:lnTo>
                  <a:cubicBezTo>
                    <a:pt x="7040" y="6478"/>
                    <a:pt x="7709" y="5247"/>
                    <a:pt x="7709" y="3801"/>
                  </a:cubicBezTo>
                  <a:cubicBezTo>
                    <a:pt x="7709" y="1660"/>
                    <a:pt x="6023" y="1"/>
                    <a:pt x="390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9"/>
            <p:cNvSpPr/>
            <p:nvPr/>
          </p:nvSpPr>
          <p:spPr>
            <a:xfrm>
              <a:off x="3983043" y="2101214"/>
              <a:ext cx="68157" cy="68157"/>
            </a:xfrm>
            <a:custGeom>
              <a:rect b="b" l="l" r="r" t="t"/>
              <a:pathLst>
                <a:path extrusionOk="0" h="2892" w="2892">
                  <a:moveTo>
                    <a:pt x="322" y="1"/>
                  </a:moveTo>
                  <a:cubicBezTo>
                    <a:pt x="108" y="1"/>
                    <a:pt x="1" y="108"/>
                    <a:pt x="1" y="215"/>
                  </a:cubicBezTo>
                  <a:cubicBezTo>
                    <a:pt x="1" y="429"/>
                    <a:pt x="108" y="563"/>
                    <a:pt x="322" y="563"/>
                  </a:cubicBezTo>
                  <a:cubicBezTo>
                    <a:pt x="1446" y="563"/>
                    <a:pt x="2330" y="1446"/>
                    <a:pt x="2330" y="2570"/>
                  </a:cubicBezTo>
                  <a:cubicBezTo>
                    <a:pt x="2330" y="2785"/>
                    <a:pt x="2437" y="2892"/>
                    <a:pt x="2678" y="2892"/>
                  </a:cubicBezTo>
                  <a:cubicBezTo>
                    <a:pt x="2785" y="2892"/>
                    <a:pt x="2892" y="2785"/>
                    <a:pt x="2892" y="2570"/>
                  </a:cubicBezTo>
                  <a:cubicBezTo>
                    <a:pt x="2892" y="1098"/>
                    <a:pt x="1768" y="1"/>
                    <a:pt x="322"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9"/>
            <p:cNvSpPr/>
            <p:nvPr/>
          </p:nvSpPr>
          <p:spPr>
            <a:xfrm>
              <a:off x="3827874" y="2156103"/>
              <a:ext cx="58070" cy="13269"/>
            </a:xfrm>
            <a:custGeom>
              <a:rect b="b" l="l" r="r" t="t"/>
              <a:pathLst>
                <a:path extrusionOk="0" h="563" w="2464">
                  <a:moveTo>
                    <a:pt x="215" y="1"/>
                  </a:moveTo>
                  <a:cubicBezTo>
                    <a:pt x="108" y="1"/>
                    <a:pt x="1" y="108"/>
                    <a:pt x="1" y="241"/>
                  </a:cubicBezTo>
                  <a:cubicBezTo>
                    <a:pt x="1" y="456"/>
                    <a:pt x="108" y="563"/>
                    <a:pt x="215" y="563"/>
                  </a:cubicBezTo>
                  <a:lnTo>
                    <a:pt x="2222" y="563"/>
                  </a:lnTo>
                  <a:cubicBezTo>
                    <a:pt x="2329" y="563"/>
                    <a:pt x="2463" y="456"/>
                    <a:pt x="2463" y="241"/>
                  </a:cubicBezTo>
                  <a:cubicBezTo>
                    <a:pt x="2463" y="108"/>
                    <a:pt x="2329" y="1"/>
                    <a:pt x="2222"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9"/>
            <p:cNvSpPr/>
            <p:nvPr/>
          </p:nvSpPr>
          <p:spPr>
            <a:xfrm>
              <a:off x="4087777" y="2156103"/>
              <a:ext cx="60568" cy="13269"/>
            </a:xfrm>
            <a:custGeom>
              <a:rect b="b" l="l" r="r" t="t"/>
              <a:pathLst>
                <a:path extrusionOk="0" h="563" w="2570">
                  <a:moveTo>
                    <a:pt x="348" y="1"/>
                  </a:moveTo>
                  <a:cubicBezTo>
                    <a:pt x="134" y="1"/>
                    <a:pt x="0" y="108"/>
                    <a:pt x="0" y="241"/>
                  </a:cubicBezTo>
                  <a:cubicBezTo>
                    <a:pt x="0" y="456"/>
                    <a:pt x="134" y="563"/>
                    <a:pt x="348" y="563"/>
                  </a:cubicBezTo>
                  <a:lnTo>
                    <a:pt x="2248" y="563"/>
                  </a:lnTo>
                  <a:cubicBezTo>
                    <a:pt x="2463" y="563"/>
                    <a:pt x="2570" y="456"/>
                    <a:pt x="2570" y="241"/>
                  </a:cubicBezTo>
                  <a:cubicBezTo>
                    <a:pt x="2570" y="108"/>
                    <a:pt x="2463" y="1"/>
                    <a:pt x="224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9"/>
            <p:cNvSpPr/>
            <p:nvPr/>
          </p:nvSpPr>
          <p:spPr>
            <a:xfrm>
              <a:off x="3872653" y="2230529"/>
              <a:ext cx="47347" cy="46711"/>
            </a:xfrm>
            <a:custGeom>
              <a:rect b="b" l="l" r="r" t="t"/>
              <a:pathLst>
                <a:path extrusionOk="0" h="1982" w="2009">
                  <a:moveTo>
                    <a:pt x="1664" y="1"/>
                  </a:moveTo>
                  <a:cubicBezTo>
                    <a:pt x="1580" y="1"/>
                    <a:pt x="1500" y="28"/>
                    <a:pt x="1446" y="81"/>
                  </a:cubicBezTo>
                  <a:lnTo>
                    <a:pt x="108" y="1527"/>
                  </a:lnTo>
                  <a:cubicBezTo>
                    <a:pt x="1" y="1634"/>
                    <a:pt x="1" y="1767"/>
                    <a:pt x="1" y="1875"/>
                  </a:cubicBezTo>
                  <a:cubicBezTo>
                    <a:pt x="108" y="1982"/>
                    <a:pt x="322" y="1982"/>
                    <a:pt x="429" y="1982"/>
                  </a:cubicBezTo>
                  <a:lnTo>
                    <a:pt x="429" y="1875"/>
                  </a:lnTo>
                  <a:lnTo>
                    <a:pt x="1901" y="536"/>
                  </a:lnTo>
                  <a:cubicBezTo>
                    <a:pt x="2008" y="429"/>
                    <a:pt x="2008" y="188"/>
                    <a:pt x="1901" y="81"/>
                  </a:cubicBezTo>
                  <a:cubicBezTo>
                    <a:pt x="1834" y="28"/>
                    <a:pt x="1747" y="1"/>
                    <a:pt x="1664"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9"/>
            <p:cNvSpPr/>
            <p:nvPr/>
          </p:nvSpPr>
          <p:spPr>
            <a:xfrm>
              <a:off x="4056220" y="2046349"/>
              <a:ext cx="47347" cy="46711"/>
            </a:xfrm>
            <a:custGeom>
              <a:rect b="b" l="l" r="r" t="t"/>
              <a:pathLst>
                <a:path extrusionOk="0" h="1982" w="2009">
                  <a:moveTo>
                    <a:pt x="1700" y="0"/>
                  </a:moveTo>
                  <a:cubicBezTo>
                    <a:pt x="1634" y="0"/>
                    <a:pt x="1580" y="27"/>
                    <a:pt x="1580" y="81"/>
                  </a:cubicBezTo>
                  <a:lnTo>
                    <a:pt x="135" y="1419"/>
                  </a:lnTo>
                  <a:cubicBezTo>
                    <a:pt x="1" y="1553"/>
                    <a:pt x="1" y="1767"/>
                    <a:pt x="135" y="1874"/>
                  </a:cubicBezTo>
                  <a:cubicBezTo>
                    <a:pt x="242" y="1874"/>
                    <a:pt x="242" y="1981"/>
                    <a:pt x="349" y="1981"/>
                  </a:cubicBezTo>
                  <a:cubicBezTo>
                    <a:pt x="349" y="1981"/>
                    <a:pt x="456" y="1874"/>
                    <a:pt x="563" y="1874"/>
                  </a:cubicBezTo>
                  <a:lnTo>
                    <a:pt x="1901" y="429"/>
                  </a:lnTo>
                  <a:cubicBezTo>
                    <a:pt x="2008" y="322"/>
                    <a:pt x="2008" y="214"/>
                    <a:pt x="1901" y="81"/>
                  </a:cubicBezTo>
                  <a:cubicBezTo>
                    <a:pt x="1848" y="27"/>
                    <a:pt x="1767" y="0"/>
                    <a:pt x="170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9"/>
            <p:cNvSpPr/>
            <p:nvPr/>
          </p:nvSpPr>
          <p:spPr>
            <a:xfrm>
              <a:off x="4056220" y="2230529"/>
              <a:ext cx="47347" cy="47748"/>
            </a:xfrm>
            <a:custGeom>
              <a:rect b="b" l="l" r="r" t="t"/>
              <a:pathLst>
                <a:path extrusionOk="0" h="2026" w="2009">
                  <a:moveTo>
                    <a:pt x="349" y="1"/>
                  </a:moveTo>
                  <a:cubicBezTo>
                    <a:pt x="268" y="1"/>
                    <a:pt x="188" y="28"/>
                    <a:pt x="135" y="81"/>
                  </a:cubicBezTo>
                  <a:cubicBezTo>
                    <a:pt x="1" y="188"/>
                    <a:pt x="1" y="429"/>
                    <a:pt x="135" y="536"/>
                  </a:cubicBezTo>
                  <a:lnTo>
                    <a:pt x="1580" y="1875"/>
                  </a:lnTo>
                  <a:cubicBezTo>
                    <a:pt x="1580" y="1950"/>
                    <a:pt x="1687" y="2026"/>
                    <a:pt x="1788" y="2026"/>
                  </a:cubicBezTo>
                  <a:cubicBezTo>
                    <a:pt x="1829" y="2026"/>
                    <a:pt x="1870" y="2013"/>
                    <a:pt x="1901" y="1982"/>
                  </a:cubicBezTo>
                  <a:cubicBezTo>
                    <a:pt x="2008" y="1875"/>
                    <a:pt x="2008" y="1634"/>
                    <a:pt x="2008" y="1527"/>
                  </a:cubicBezTo>
                  <a:lnTo>
                    <a:pt x="1901" y="1527"/>
                  </a:lnTo>
                  <a:lnTo>
                    <a:pt x="563" y="81"/>
                  </a:lnTo>
                  <a:cubicBezTo>
                    <a:pt x="509" y="28"/>
                    <a:pt x="429" y="1"/>
                    <a:pt x="349"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9"/>
            <p:cNvSpPr/>
            <p:nvPr/>
          </p:nvSpPr>
          <p:spPr>
            <a:xfrm>
              <a:off x="3872653" y="2046349"/>
              <a:ext cx="44825" cy="46074"/>
            </a:xfrm>
            <a:custGeom>
              <a:rect b="b" l="l" r="r" t="t"/>
              <a:pathLst>
                <a:path extrusionOk="0" h="1955" w="1902">
                  <a:moveTo>
                    <a:pt x="269" y="0"/>
                  </a:moveTo>
                  <a:cubicBezTo>
                    <a:pt x="215" y="0"/>
                    <a:pt x="162" y="27"/>
                    <a:pt x="108" y="81"/>
                  </a:cubicBezTo>
                  <a:cubicBezTo>
                    <a:pt x="1" y="214"/>
                    <a:pt x="1" y="429"/>
                    <a:pt x="108" y="429"/>
                  </a:cubicBezTo>
                  <a:lnTo>
                    <a:pt x="1446" y="1874"/>
                  </a:lnTo>
                  <a:cubicBezTo>
                    <a:pt x="1500" y="1927"/>
                    <a:pt x="1580" y="1954"/>
                    <a:pt x="1664" y="1954"/>
                  </a:cubicBezTo>
                  <a:cubicBezTo>
                    <a:pt x="1747" y="1954"/>
                    <a:pt x="1834" y="1927"/>
                    <a:pt x="1901" y="1874"/>
                  </a:cubicBezTo>
                  <a:lnTo>
                    <a:pt x="1901" y="1419"/>
                  </a:lnTo>
                  <a:lnTo>
                    <a:pt x="429" y="81"/>
                  </a:lnTo>
                  <a:cubicBezTo>
                    <a:pt x="376" y="27"/>
                    <a:pt x="322" y="0"/>
                    <a:pt x="269"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9"/>
            <p:cNvSpPr/>
            <p:nvPr/>
          </p:nvSpPr>
          <p:spPr>
            <a:xfrm>
              <a:off x="3980521" y="2004092"/>
              <a:ext cx="12656" cy="57410"/>
            </a:xfrm>
            <a:custGeom>
              <a:rect b="b" l="l" r="r" t="t"/>
              <a:pathLst>
                <a:path extrusionOk="0" h="2436" w="537">
                  <a:moveTo>
                    <a:pt x="322" y="0"/>
                  </a:moveTo>
                  <a:cubicBezTo>
                    <a:pt x="108" y="0"/>
                    <a:pt x="1" y="107"/>
                    <a:pt x="1" y="214"/>
                  </a:cubicBezTo>
                  <a:lnTo>
                    <a:pt x="1" y="2222"/>
                  </a:lnTo>
                  <a:cubicBezTo>
                    <a:pt x="1" y="2329"/>
                    <a:pt x="108" y="2436"/>
                    <a:pt x="322" y="2436"/>
                  </a:cubicBezTo>
                  <a:cubicBezTo>
                    <a:pt x="429" y="2436"/>
                    <a:pt x="536" y="2329"/>
                    <a:pt x="536" y="2222"/>
                  </a:cubicBezTo>
                  <a:lnTo>
                    <a:pt x="536" y="214"/>
                  </a:lnTo>
                  <a:cubicBezTo>
                    <a:pt x="536" y="107"/>
                    <a:pt x="429" y="0"/>
                    <a:pt x="32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89"/>
          <p:cNvGrpSpPr/>
          <p:nvPr/>
        </p:nvGrpSpPr>
        <p:grpSpPr>
          <a:xfrm>
            <a:off x="3080550" y="323905"/>
            <a:ext cx="215715" cy="221994"/>
            <a:chOff x="6242825" y="2615925"/>
            <a:chExt cx="483125" cy="483225"/>
          </a:xfrm>
        </p:grpSpPr>
        <p:sp>
          <p:nvSpPr>
            <p:cNvPr id="886" name="Google Shape;886;p89"/>
            <p:cNvSpPr/>
            <p:nvPr/>
          </p:nvSpPr>
          <p:spPr>
            <a:xfrm>
              <a:off x="6242825" y="2672550"/>
              <a:ext cx="483125" cy="426600"/>
            </a:xfrm>
            <a:custGeom>
              <a:rect b="b" l="l" r="r" t="t"/>
              <a:pathLst>
                <a:path extrusionOk="0" h="17064" w="19325">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 name="Google Shape;887;p89"/>
            <p:cNvSpPr/>
            <p:nvPr/>
          </p:nvSpPr>
          <p:spPr>
            <a:xfrm>
              <a:off x="6413650"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 name="Google Shape;888;p89"/>
            <p:cNvSpPr/>
            <p:nvPr/>
          </p:nvSpPr>
          <p:spPr>
            <a:xfrm>
              <a:off x="6526875"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 name="Google Shape;889;p89"/>
            <p:cNvSpPr/>
            <p:nvPr/>
          </p:nvSpPr>
          <p:spPr>
            <a:xfrm>
              <a:off x="6611800"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 name="Google Shape;890;p89"/>
            <p:cNvSpPr/>
            <p:nvPr/>
          </p:nvSpPr>
          <p:spPr>
            <a:xfrm>
              <a:off x="6328725"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91" name="Google Shape;891;p89"/>
          <p:cNvSpPr txBox="1"/>
          <p:nvPr/>
        </p:nvSpPr>
        <p:spPr>
          <a:xfrm>
            <a:off x="3293725" y="860463"/>
            <a:ext cx="12864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latin typeface="Roboto"/>
                <a:ea typeface="Roboto"/>
                <a:cs typeface="Roboto"/>
                <a:sym typeface="Roboto"/>
              </a:rPr>
              <a:t>Sturdy Security Protocols</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
        <p:nvSpPr>
          <p:cNvPr id="892" name="Google Shape;892;p89"/>
          <p:cNvSpPr txBox="1"/>
          <p:nvPr/>
        </p:nvSpPr>
        <p:spPr>
          <a:xfrm>
            <a:off x="5305363" y="222888"/>
            <a:ext cx="12864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latin typeface="Roboto"/>
                <a:ea typeface="Roboto"/>
                <a:cs typeface="Roboto"/>
                <a:sym typeface="Roboto"/>
              </a:rPr>
              <a:t>Technological Integration</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rgbClr val="333333"/>
              </a:solidFill>
              <a:latin typeface="Roboto"/>
              <a:ea typeface="Roboto"/>
              <a:cs typeface="Roboto"/>
              <a:sym typeface="Roboto"/>
            </a:endParaRPr>
          </a:p>
        </p:txBody>
      </p:sp>
      <p:grpSp>
        <p:nvGrpSpPr>
          <p:cNvPr id="893" name="Google Shape;893;p89"/>
          <p:cNvGrpSpPr/>
          <p:nvPr/>
        </p:nvGrpSpPr>
        <p:grpSpPr>
          <a:xfrm>
            <a:off x="5089634" y="1008950"/>
            <a:ext cx="215741" cy="215393"/>
            <a:chOff x="3827874" y="2004092"/>
            <a:chExt cx="320471" cy="346961"/>
          </a:xfrm>
        </p:grpSpPr>
        <p:sp>
          <p:nvSpPr>
            <p:cNvPr id="894" name="Google Shape;894;p89"/>
            <p:cNvSpPr/>
            <p:nvPr/>
          </p:nvSpPr>
          <p:spPr>
            <a:xfrm>
              <a:off x="3896008" y="2072202"/>
              <a:ext cx="181682" cy="278851"/>
            </a:xfrm>
            <a:custGeom>
              <a:rect b="b" l="l" r="r" t="t"/>
              <a:pathLst>
                <a:path extrusionOk="0" h="11832" w="7709">
                  <a:moveTo>
                    <a:pt x="3818" y="664"/>
                  </a:moveTo>
                  <a:cubicBezTo>
                    <a:pt x="3883" y="664"/>
                    <a:pt x="3949" y="666"/>
                    <a:pt x="4015" y="670"/>
                  </a:cubicBezTo>
                  <a:cubicBezTo>
                    <a:pt x="5701" y="670"/>
                    <a:pt x="7147" y="2115"/>
                    <a:pt x="7147" y="3801"/>
                  </a:cubicBezTo>
                  <a:cubicBezTo>
                    <a:pt x="7147" y="5006"/>
                    <a:pt x="6585" y="6237"/>
                    <a:pt x="5461" y="6906"/>
                  </a:cubicBezTo>
                  <a:cubicBezTo>
                    <a:pt x="5461" y="7013"/>
                    <a:pt x="5353" y="7013"/>
                    <a:pt x="5353" y="7147"/>
                  </a:cubicBezTo>
                  <a:lnTo>
                    <a:pt x="5353" y="8593"/>
                  </a:lnTo>
                  <a:lnTo>
                    <a:pt x="2463" y="8593"/>
                  </a:lnTo>
                  <a:lnTo>
                    <a:pt x="2463" y="7147"/>
                  </a:lnTo>
                  <a:cubicBezTo>
                    <a:pt x="2463" y="7013"/>
                    <a:pt x="2356" y="7013"/>
                    <a:pt x="2249" y="6906"/>
                  </a:cubicBezTo>
                  <a:cubicBezTo>
                    <a:pt x="1232" y="6237"/>
                    <a:pt x="562" y="5006"/>
                    <a:pt x="562" y="3801"/>
                  </a:cubicBezTo>
                  <a:cubicBezTo>
                    <a:pt x="666" y="2071"/>
                    <a:pt x="2015" y="664"/>
                    <a:pt x="3818" y="664"/>
                  </a:cubicBezTo>
                  <a:close/>
                  <a:moveTo>
                    <a:pt x="5353" y="9155"/>
                  </a:moveTo>
                  <a:lnTo>
                    <a:pt x="5353" y="9824"/>
                  </a:lnTo>
                  <a:lnTo>
                    <a:pt x="2463" y="9824"/>
                  </a:lnTo>
                  <a:lnTo>
                    <a:pt x="2463" y="9155"/>
                  </a:lnTo>
                  <a:close/>
                  <a:moveTo>
                    <a:pt x="5139" y="10359"/>
                  </a:moveTo>
                  <a:lnTo>
                    <a:pt x="4577" y="11269"/>
                  </a:lnTo>
                  <a:lnTo>
                    <a:pt x="3239" y="11269"/>
                  </a:lnTo>
                  <a:lnTo>
                    <a:pt x="2677" y="10359"/>
                  </a:lnTo>
                  <a:close/>
                  <a:moveTo>
                    <a:pt x="3908" y="1"/>
                  </a:moveTo>
                  <a:cubicBezTo>
                    <a:pt x="1794" y="1"/>
                    <a:pt x="0" y="1660"/>
                    <a:pt x="0" y="3801"/>
                  </a:cubicBezTo>
                  <a:cubicBezTo>
                    <a:pt x="107" y="5247"/>
                    <a:pt x="777" y="6478"/>
                    <a:pt x="1901" y="7361"/>
                  </a:cubicBezTo>
                  <a:lnTo>
                    <a:pt x="1901" y="10038"/>
                  </a:lnTo>
                  <a:lnTo>
                    <a:pt x="1901" y="10145"/>
                  </a:lnTo>
                  <a:lnTo>
                    <a:pt x="1901" y="10252"/>
                  </a:lnTo>
                  <a:lnTo>
                    <a:pt x="2918" y="11590"/>
                  </a:lnTo>
                  <a:cubicBezTo>
                    <a:pt x="2918" y="11697"/>
                    <a:pt x="3025" y="11831"/>
                    <a:pt x="3132" y="11831"/>
                  </a:cubicBezTo>
                  <a:lnTo>
                    <a:pt x="4684" y="11831"/>
                  </a:lnTo>
                  <a:cubicBezTo>
                    <a:pt x="4791" y="11831"/>
                    <a:pt x="4791" y="11697"/>
                    <a:pt x="4925" y="11590"/>
                  </a:cubicBezTo>
                  <a:lnTo>
                    <a:pt x="5808" y="10252"/>
                  </a:lnTo>
                  <a:lnTo>
                    <a:pt x="5916" y="10145"/>
                  </a:lnTo>
                  <a:lnTo>
                    <a:pt x="5916" y="10038"/>
                  </a:lnTo>
                  <a:lnTo>
                    <a:pt x="5916" y="7361"/>
                  </a:lnTo>
                  <a:cubicBezTo>
                    <a:pt x="7040" y="6478"/>
                    <a:pt x="7709" y="5247"/>
                    <a:pt x="7709" y="3801"/>
                  </a:cubicBezTo>
                  <a:cubicBezTo>
                    <a:pt x="7709" y="1660"/>
                    <a:pt x="6023" y="1"/>
                    <a:pt x="390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9"/>
            <p:cNvSpPr/>
            <p:nvPr/>
          </p:nvSpPr>
          <p:spPr>
            <a:xfrm>
              <a:off x="3983043" y="2101214"/>
              <a:ext cx="68157" cy="68157"/>
            </a:xfrm>
            <a:custGeom>
              <a:rect b="b" l="l" r="r" t="t"/>
              <a:pathLst>
                <a:path extrusionOk="0" h="2892" w="2892">
                  <a:moveTo>
                    <a:pt x="322" y="1"/>
                  </a:moveTo>
                  <a:cubicBezTo>
                    <a:pt x="108" y="1"/>
                    <a:pt x="1" y="108"/>
                    <a:pt x="1" y="215"/>
                  </a:cubicBezTo>
                  <a:cubicBezTo>
                    <a:pt x="1" y="429"/>
                    <a:pt x="108" y="563"/>
                    <a:pt x="322" y="563"/>
                  </a:cubicBezTo>
                  <a:cubicBezTo>
                    <a:pt x="1446" y="563"/>
                    <a:pt x="2330" y="1446"/>
                    <a:pt x="2330" y="2570"/>
                  </a:cubicBezTo>
                  <a:cubicBezTo>
                    <a:pt x="2330" y="2785"/>
                    <a:pt x="2437" y="2892"/>
                    <a:pt x="2678" y="2892"/>
                  </a:cubicBezTo>
                  <a:cubicBezTo>
                    <a:pt x="2785" y="2892"/>
                    <a:pt x="2892" y="2785"/>
                    <a:pt x="2892" y="2570"/>
                  </a:cubicBezTo>
                  <a:cubicBezTo>
                    <a:pt x="2892" y="1098"/>
                    <a:pt x="1768" y="1"/>
                    <a:pt x="322"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9"/>
            <p:cNvSpPr/>
            <p:nvPr/>
          </p:nvSpPr>
          <p:spPr>
            <a:xfrm>
              <a:off x="3827874" y="2156103"/>
              <a:ext cx="58070" cy="13269"/>
            </a:xfrm>
            <a:custGeom>
              <a:rect b="b" l="l" r="r" t="t"/>
              <a:pathLst>
                <a:path extrusionOk="0" h="563" w="2464">
                  <a:moveTo>
                    <a:pt x="215" y="1"/>
                  </a:moveTo>
                  <a:cubicBezTo>
                    <a:pt x="108" y="1"/>
                    <a:pt x="1" y="108"/>
                    <a:pt x="1" y="241"/>
                  </a:cubicBezTo>
                  <a:cubicBezTo>
                    <a:pt x="1" y="456"/>
                    <a:pt x="108" y="563"/>
                    <a:pt x="215" y="563"/>
                  </a:cubicBezTo>
                  <a:lnTo>
                    <a:pt x="2222" y="563"/>
                  </a:lnTo>
                  <a:cubicBezTo>
                    <a:pt x="2329" y="563"/>
                    <a:pt x="2463" y="456"/>
                    <a:pt x="2463" y="241"/>
                  </a:cubicBezTo>
                  <a:cubicBezTo>
                    <a:pt x="2463" y="108"/>
                    <a:pt x="2329" y="1"/>
                    <a:pt x="2222"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9"/>
            <p:cNvSpPr/>
            <p:nvPr/>
          </p:nvSpPr>
          <p:spPr>
            <a:xfrm>
              <a:off x="4087777" y="2156103"/>
              <a:ext cx="60568" cy="13269"/>
            </a:xfrm>
            <a:custGeom>
              <a:rect b="b" l="l" r="r" t="t"/>
              <a:pathLst>
                <a:path extrusionOk="0" h="563" w="2570">
                  <a:moveTo>
                    <a:pt x="348" y="1"/>
                  </a:moveTo>
                  <a:cubicBezTo>
                    <a:pt x="134" y="1"/>
                    <a:pt x="0" y="108"/>
                    <a:pt x="0" y="241"/>
                  </a:cubicBezTo>
                  <a:cubicBezTo>
                    <a:pt x="0" y="456"/>
                    <a:pt x="134" y="563"/>
                    <a:pt x="348" y="563"/>
                  </a:cubicBezTo>
                  <a:lnTo>
                    <a:pt x="2248" y="563"/>
                  </a:lnTo>
                  <a:cubicBezTo>
                    <a:pt x="2463" y="563"/>
                    <a:pt x="2570" y="456"/>
                    <a:pt x="2570" y="241"/>
                  </a:cubicBezTo>
                  <a:cubicBezTo>
                    <a:pt x="2570" y="108"/>
                    <a:pt x="2463" y="1"/>
                    <a:pt x="224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9"/>
            <p:cNvSpPr/>
            <p:nvPr/>
          </p:nvSpPr>
          <p:spPr>
            <a:xfrm>
              <a:off x="3872653" y="2230529"/>
              <a:ext cx="47347" cy="46711"/>
            </a:xfrm>
            <a:custGeom>
              <a:rect b="b" l="l" r="r" t="t"/>
              <a:pathLst>
                <a:path extrusionOk="0" h="1982" w="2009">
                  <a:moveTo>
                    <a:pt x="1664" y="1"/>
                  </a:moveTo>
                  <a:cubicBezTo>
                    <a:pt x="1580" y="1"/>
                    <a:pt x="1500" y="28"/>
                    <a:pt x="1446" y="81"/>
                  </a:cubicBezTo>
                  <a:lnTo>
                    <a:pt x="108" y="1527"/>
                  </a:lnTo>
                  <a:cubicBezTo>
                    <a:pt x="1" y="1634"/>
                    <a:pt x="1" y="1767"/>
                    <a:pt x="1" y="1875"/>
                  </a:cubicBezTo>
                  <a:cubicBezTo>
                    <a:pt x="108" y="1982"/>
                    <a:pt x="322" y="1982"/>
                    <a:pt x="429" y="1982"/>
                  </a:cubicBezTo>
                  <a:lnTo>
                    <a:pt x="429" y="1875"/>
                  </a:lnTo>
                  <a:lnTo>
                    <a:pt x="1901" y="536"/>
                  </a:lnTo>
                  <a:cubicBezTo>
                    <a:pt x="2008" y="429"/>
                    <a:pt x="2008" y="188"/>
                    <a:pt x="1901" y="81"/>
                  </a:cubicBezTo>
                  <a:cubicBezTo>
                    <a:pt x="1834" y="28"/>
                    <a:pt x="1747" y="1"/>
                    <a:pt x="1664"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9"/>
            <p:cNvSpPr/>
            <p:nvPr/>
          </p:nvSpPr>
          <p:spPr>
            <a:xfrm>
              <a:off x="4056220" y="2046349"/>
              <a:ext cx="47347" cy="46711"/>
            </a:xfrm>
            <a:custGeom>
              <a:rect b="b" l="l" r="r" t="t"/>
              <a:pathLst>
                <a:path extrusionOk="0" h="1982" w="2009">
                  <a:moveTo>
                    <a:pt x="1700" y="0"/>
                  </a:moveTo>
                  <a:cubicBezTo>
                    <a:pt x="1634" y="0"/>
                    <a:pt x="1580" y="27"/>
                    <a:pt x="1580" y="81"/>
                  </a:cubicBezTo>
                  <a:lnTo>
                    <a:pt x="135" y="1419"/>
                  </a:lnTo>
                  <a:cubicBezTo>
                    <a:pt x="1" y="1553"/>
                    <a:pt x="1" y="1767"/>
                    <a:pt x="135" y="1874"/>
                  </a:cubicBezTo>
                  <a:cubicBezTo>
                    <a:pt x="242" y="1874"/>
                    <a:pt x="242" y="1981"/>
                    <a:pt x="349" y="1981"/>
                  </a:cubicBezTo>
                  <a:cubicBezTo>
                    <a:pt x="349" y="1981"/>
                    <a:pt x="456" y="1874"/>
                    <a:pt x="563" y="1874"/>
                  </a:cubicBezTo>
                  <a:lnTo>
                    <a:pt x="1901" y="429"/>
                  </a:lnTo>
                  <a:cubicBezTo>
                    <a:pt x="2008" y="322"/>
                    <a:pt x="2008" y="214"/>
                    <a:pt x="1901" y="81"/>
                  </a:cubicBezTo>
                  <a:cubicBezTo>
                    <a:pt x="1848" y="27"/>
                    <a:pt x="1767" y="0"/>
                    <a:pt x="170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9"/>
            <p:cNvSpPr/>
            <p:nvPr/>
          </p:nvSpPr>
          <p:spPr>
            <a:xfrm>
              <a:off x="4056220" y="2230529"/>
              <a:ext cx="47347" cy="47748"/>
            </a:xfrm>
            <a:custGeom>
              <a:rect b="b" l="l" r="r" t="t"/>
              <a:pathLst>
                <a:path extrusionOk="0" h="2026" w="2009">
                  <a:moveTo>
                    <a:pt x="349" y="1"/>
                  </a:moveTo>
                  <a:cubicBezTo>
                    <a:pt x="268" y="1"/>
                    <a:pt x="188" y="28"/>
                    <a:pt x="135" y="81"/>
                  </a:cubicBezTo>
                  <a:cubicBezTo>
                    <a:pt x="1" y="188"/>
                    <a:pt x="1" y="429"/>
                    <a:pt x="135" y="536"/>
                  </a:cubicBezTo>
                  <a:lnTo>
                    <a:pt x="1580" y="1875"/>
                  </a:lnTo>
                  <a:cubicBezTo>
                    <a:pt x="1580" y="1950"/>
                    <a:pt x="1687" y="2026"/>
                    <a:pt x="1788" y="2026"/>
                  </a:cubicBezTo>
                  <a:cubicBezTo>
                    <a:pt x="1829" y="2026"/>
                    <a:pt x="1870" y="2013"/>
                    <a:pt x="1901" y="1982"/>
                  </a:cubicBezTo>
                  <a:cubicBezTo>
                    <a:pt x="2008" y="1875"/>
                    <a:pt x="2008" y="1634"/>
                    <a:pt x="2008" y="1527"/>
                  </a:cubicBezTo>
                  <a:lnTo>
                    <a:pt x="1901" y="1527"/>
                  </a:lnTo>
                  <a:lnTo>
                    <a:pt x="563" y="81"/>
                  </a:lnTo>
                  <a:cubicBezTo>
                    <a:pt x="509" y="28"/>
                    <a:pt x="429" y="1"/>
                    <a:pt x="349"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9"/>
            <p:cNvSpPr/>
            <p:nvPr/>
          </p:nvSpPr>
          <p:spPr>
            <a:xfrm>
              <a:off x="3872653" y="2046349"/>
              <a:ext cx="44825" cy="46074"/>
            </a:xfrm>
            <a:custGeom>
              <a:rect b="b" l="l" r="r" t="t"/>
              <a:pathLst>
                <a:path extrusionOk="0" h="1955" w="1902">
                  <a:moveTo>
                    <a:pt x="269" y="0"/>
                  </a:moveTo>
                  <a:cubicBezTo>
                    <a:pt x="215" y="0"/>
                    <a:pt x="162" y="27"/>
                    <a:pt x="108" y="81"/>
                  </a:cubicBezTo>
                  <a:cubicBezTo>
                    <a:pt x="1" y="214"/>
                    <a:pt x="1" y="429"/>
                    <a:pt x="108" y="429"/>
                  </a:cubicBezTo>
                  <a:lnTo>
                    <a:pt x="1446" y="1874"/>
                  </a:lnTo>
                  <a:cubicBezTo>
                    <a:pt x="1500" y="1927"/>
                    <a:pt x="1580" y="1954"/>
                    <a:pt x="1664" y="1954"/>
                  </a:cubicBezTo>
                  <a:cubicBezTo>
                    <a:pt x="1747" y="1954"/>
                    <a:pt x="1834" y="1927"/>
                    <a:pt x="1901" y="1874"/>
                  </a:cubicBezTo>
                  <a:lnTo>
                    <a:pt x="1901" y="1419"/>
                  </a:lnTo>
                  <a:lnTo>
                    <a:pt x="429" y="81"/>
                  </a:lnTo>
                  <a:cubicBezTo>
                    <a:pt x="376" y="27"/>
                    <a:pt x="322" y="0"/>
                    <a:pt x="269"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9"/>
            <p:cNvSpPr/>
            <p:nvPr/>
          </p:nvSpPr>
          <p:spPr>
            <a:xfrm>
              <a:off x="3980521" y="2004092"/>
              <a:ext cx="12656" cy="57410"/>
            </a:xfrm>
            <a:custGeom>
              <a:rect b="b" l="l" r="r" t="t"/>
              <a:pathLst>
                <a:path extrusionOk="0" h="2436" w="537">
                  <a:moveTo>
                    <a:pt x="322" y="0"/>
                  </a:moveTo>
                  <a:cubicBezTo>
                    <a:pt x="108" y="0"/>
                    <a:pt x="1" y="107"/>
                    <a:pt x="1" y="214"/>
                  </a:cubicBezTo>
                  <a:lnTo>
                    <a:pt x="1" y="2222"/>
                  </a:lnTo>
                  <a:cubicBezTo>
                    <a:pt x="1" y="2329"/>
                    <a:pt x="108" y="2436"/>
                    <a:pt x="322" y="2436"/>
                  </a:cubicBezTo>
                  <a:cubicBezTo>
                    <a:pt x="429" y="2436"/>
                    <a:pt x="536" y="2329"/>
                    <a:pt x="536" y="2222"/>
                  </a:cubicBezTo>
                  <a:lnTo>
                    <a:pt x="536" y="214"/>
                  </a:lnTo>
                  <a:cubicBezTo>
                    <a:pt x="536" y="107"/>
                    <a:pt x="429" y="0"/>
                    <a:pt x="32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89"/>
          <p:cNvGrpSpPr/>
          <p:nvPr/>
        </p:nvGrpSpPr>
        <p:grpSpPr>
          <a:xfrm>
            <a:off x="5089638" y="326993"/>
            <a:ext cx="215715" cy="221994"/>
            <a:chOff x="6242825" y="2615925"/>
            <a:chExt cx="483125" cy="483225"/>
          </a:xfrm>
        </p:grpSpPr>
        <p:sp>
          <p:nvSpPr>
            <p:cNvPr id="904" name="Google Shape;904;p89"/>
            <p:cNvSpPr/>
            <p:nvPr/>
          </p:nvSpPr>
          <p:spPr>
            <a:xfrm>
              <a:off x="6242825" y="2672550"/>
              <a:ext cx="483125" cy="426600"/>
            </a:xfrm>
            <a:custGeom>
              <a:rect b="b" l="l" r="r" t="t"/>
              <a:pathLst>
                <a:path extrusionOk="0" h="17064" w="19325">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5" name="Google Shape;905;p89"/>
            <p:cNvSpPr/>
            <p:nvPr/>
          </p:nvSpPr>
          <p:spPr>
            <a:xfrm>
              <a:off x="6413650"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 name="Google Shape;906;p89"/>
            <p:cNvSpPr/>
            <p:nvPr/>
          </p:nvSpPr>
          <p:spPr>
            <a:xfrm>
              <a:off x="6526875"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7" name="Google Shape;907;p89"/>
            <p:cNvSpPr/>
            <p:nvPr/>
          </p:nvSpPr>
          <p:spPr>
            <a:xfrm>
              <a:off x="6611800"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8" name="Google Shape;908;p89"/>
            <p:cNvSpPr/>
            <p:nvPr/>
          </p:nvSpPr>
          <p:spPr>
            <a:xfrm>
              <a:off x="6328725"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09" name="Google Shape;909;p89"/>
          <p:cNvSpPr txBox="1"/>
          <p:nvPr/>
        </p:nvSpPr>
        <p:spPr>
          <a:xfrm>
            <a:off x="5302813" y="863550"/>
            <a:ext cx="12864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latin typeface="Roboto"/>
                <a:ea typeface="Roboto"/>
                <a:cs typeface="Roboto"/>
                <a:sym typeface="Roboto"/>
              </a:rPr>
              <a:t>Standardize Robotic systems</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rgbClr val="333333"/>
              </a:solidFill>
              <a:latin typeface="Roboto"/>
              <a:ea typeface="Roboto"/>
              <a:cs typeface="Roboto"/>
              <a:sym typeface="Roboto"/>
            </a:endParaRPr>
          </a:p>
        </p:txBody>
      </p:sp>
      <p:sp>
        <p:nvSpPr>
          <p:cNvPr id="910" name="Google Shape;910;p89"/>
          <p:cNvSpPr txBox="1"/>
          <p:nvPr/>
        </p:nvSpPr>
        <p:spPr>
          <a:xfrm>
            <a:off x="7390675" y="222888"/>
            <a:ext cx="12864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latin typeface="Roboto"/>
                <a:ea typeface="Roboto"/>
                <a:cs typeface="Roboto"/>
                <a:sym typeface="Roboto"/>
              </a:rPr>
              <a:t>Leveraging Partnerships</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rgbClr val="333333"/>
              </a:solidFill>
              <a:latin typeface="Roboto"/>
              <a:ea typeface="Roboto"/>
              <a:cs typeface="Roboto"/>
              <a:sym typeface="Roboto"/>
            </a:endParaRPr>
          </a:p>
        </p:txBody>
      </p:sp>
      <p:grpSp>
        <p:nvGrpSpPr>
          <p:cNvPr id="911" name="Google Shape;911;p89"/>
          <p:cNvGrpSpPr/>
          <p:nvPr/>
        </p:nvGrpSpPr>
        <p:grpSpPr>
          <a:xfrm>
            <a:off x="7174946" y="1008950"/>
            <a:ext cx="215741" cy="215393"/>
            <a:chOff x="3827874" y="2004092"/>
            <a:chExt cx="320471" cy="346961"/>
          </a:xfrm>
        </p:grpSpPr>
        <p:sp>
          <p:nvSpPr>
            <p:cNvPr id="912" name="Google Shape;912;p89"/>
            <p:cNvSpPr/>
            <p:nvPr/>
          </p:nvSpPr>
          <p:spPr>
            <a:xfrm>
              <a:off x="3896008" y="2072202"/>
              <a:ext cx="181682" cy="278851"/>
            </a:xfrm>
            <a:custGeom>
              <a:rect b="b" l="l" r="r" t="t"/>
              <a:pathLst>
                <a:path extrusionOk="0" h="11832" w="7709">
                  <a:moveTo>
                    <a:pt x="3818" y="664"/>
                  </a:moveTo>
                  <a:cubicBezTo>
                    <a:pt x="3883" y="664"/>
                    <a:pt x="3949" y="666"/>
                    <a:pt x="4015" y="670"/>
                  </a:cubicBezTo>
                  <a:cubicBezTo>
                    <a:pt x="5701" y="670"/>
                    <a:pt x="7147" y="2115"/>
                    <a:pt x="7147" y="3801"/>
                  </a:cubicBezTo>
                  <a:cubicBezTo>
                    <a:pt x="7147" y="5006"/>
                    <a:pt x="6585" y="6237"/>
                    <a:pt x="5461" y="6906"/>
                  </a:cubicBezTo>
                  <a:cubicBezTo>
                    <a:pt x="5461" y="7013"/>
                    <a:pt x="5353" y="7013"/>
                    <a:pt x="5353" y="7147"/>
                  </a:cubicBezTo>
                  <a:lnTo>
                    <a:pt x="5353" y="8593"/>
                  </a:lnTo>
                  <a:lnTo>
                    <a:pt x="2463" y="8593"/>
                  </a:lnTo>
                  <a:lnTo>
                    <a:pt x="2463" y="7147"/>
                  </a:lnTo>
                  <a:cubicBezTo>
                    <a:pt x="2463" y="7013"/>
                    <a:pt x="2356" y="7013"/>
                    <a:pt x="2249" y="6906"/>
                  </a:cubicBezTo>
                  <a:cubicBezTo>
                    <a:pt x="1232" y="6237"/>
                    <a:pt x="562" y="5006"/>
                    <a:pt x="562" y="3801"/>
                  </a:cubicBezTo>
                  <a:cubicBezTo>
                    <a:pt x="666" y="2071"/>
                    <a:pt x="2015" y="664"/>
                    <a:pt x="3818" y="664"/>
                  </a:cubicBezTo>
                  <a:close/>
                  <a:moveTo>
                    <a:pt x="5353" y="9155"/>
                  </a:moveTo>
                  <a:lnTo>
                    <a:pt x="5353" y="9824"/>
                  </a:lnTo>
                  <a:lnTo>
                    <a:pt x="2463" y="9824"/>
                  </a:lnTo>
                  <a:lnTo>
                    <a:pt x="2463" y="9155"/>
                  </a:lnTo>
                  <a:close/>
                  <a:moveTo>
                    <a:pt x="5139" y="10359"/>
                  </a:moveTo>
                  <a:lnTo>
                    <a:pt x="4577" y="11269"/>
                  </a:lnTo>
                  <a:lnTo>
                    <a:pt x="3239" y="11269"/>
                  </a:lnTo>
                  <a:lnTo>
                    <a:pt x="2677" y="10359"/>
                  </a:lnTo>
                  <a:close/>
                  <a:moveTo>
                    <a:pt x="3908" y="1"/>
                  </a:moveTo>
                  <a:cubicBezTo>
                    <a:pt x="1794" y="1"/>
                    <a:pt x="0" y="1660"/>
                    <a:pt x="0" y="3801"/>
                  </a:cubicBezTo>
                  <a:cubicBezTo>
                    <a:pt x="107" y="5247"/>
                    <a:pt x="777" y="6478"/>
                    <a:pt x="1901" y="7361"/>
                  </a:cubicBezTo>
                  <a:lnTo>
                    <a:pt x="1901" y="10038"/>
                  </a:lnTo>
                  <a:lnTo>
                    <a:pt x="1901" y="10145"/>
                  </a:lnTo>
                  <a:lnTo>
                    <a:pt x="1901" y="10252"/>
                  </a:lnTo>
                  <a:lnTo>
                    <a:pt x="2918" y="11590"/>
                  </a:lnTo>
                  <a:cubicBezTo>
                    <a:pt x="2918" y="11697"/>
                    <a:pt x="3025" y="11831"/>
                    <a:pt x="3132" y="11831"/>
                  </a:cubicBezTo>
                  <a:lnTo>
                    <a:pt x="4684" y="11831"/>
                  </a:lnTo>
                  <a:cubicBezTo>
                    <a:pt x="4791" y="11831"/>
                    <a:pt x="4791" y="11697"/>
                    <a:pt x="4925" y="11590"/>
                  </a:cubicBezTo>
                  <a:lnTo>
                    <a:pt x="5808" y="10252"/>
                  </a:lnTo>
                  <a:lnTo>
                    <a:pt x="5916" y="10145"/>
                  </a:lnTo>
                  <a:lnTo>
                    <a:pt x="5916" y="10038"/>
                  </a:lnTo>
                  <a:lnTo>
                    <a:pt x="5916" y="7361"/>
                  </a:lnTo>
                  <a:cubicBezTo>
                    <a:pt x="7040" y="6478"/>
                    <a:pt x="7709" y="5247"/>
                    <a:pt x="7709" y="3801"/>
                  </a:cubicBezTo>
                  <a:cubicBezTo>
                    <a:pt x="7709" y="1660"/>
                    <a:pt x="6023" y="1"/>
                    <a:pt x="390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9"/>
            <p:cNvSpPr/>
            <p:nvPr/>
          </p:nvSpPr>
          <p:spPr>
            <a:xfrm>
              <a:off x="3983043" y="2101214"/>
              <a:ext cx="68157" cy="68157"/>
            </a:xfrm>
            <a:custGeom>
              <a:rect b="b" l="l" r="r" t="t"/>
              <a:pathLst>
                <a:path extrusionOk="0" h="2892" w="2892">
                  <a:moveTo>
                    <a:pt x="322" y="1"/>
                  </a:moveTo>
                  <a:cubicBezTo>
                    <a:pt x="108" y="1"/>
                    <a:pt x="1" y="108"/>
                    <a:pt x="1" y="215"/>
                  </a:cubicBezTo>
                  <a:cubicBezTo>
                    <a:pt x="1" y="429"/>
                    <a:pt x="108" y="563"/>
                    <a:pt x="322" y="563"/>
                  </a:cubicBezTo>
                  <a:cubicBezTo>
                    <a:pt x="1446" y="563"/>
                    <a:pt x="2330" y="1446"/>
                    <a:pt x="2330" y="2570"/>
                  </a:cubicBezTo>
                  <a:cubicBezTo>
                    <a:pt x="2330" y="2785"/>
                    <a:pt x="2437" y="2892"/>
                    <a:pt x="2678" y="2892"/>
                  </a:cubicBezTo>
                  <a:cubicBezTo>
                    <a:pt x="2785" y="2892"/>
                    <a:pt x="2892" y="2785"/>
                    <a:pt x="2892" y="2570"/>
                  </a:cubicBezTo>
                  <a:cubicBezTo>
                    <a:pt x="2892" y="1098"/>
                    <a:pt x="1768" y="1"/>
                    <a:pt x="322"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9"/>
            <p:cNvSpPr/>
            <p:nvPr/>
          </p:nvSpPr>
          <p:spPr>
            <a:xfrm>
              <a:off x="3827874" y="2156103"/>
              <a:ext cx="58070" cy="13269"/>
            </a:xfrm>
            <a:custGeom>
              <a:rect b="b" l="l" r="r" t="t"/>
              <a:pathLst>
                <a:path extrusionOk="0" h="563" w="2464">
                  <a:moveTo>
                    <a:pt x="215" y="1"/>
                  </a:moveTo>
                  <a:cubicBezTo>
                    <a:pt x="108" y="1"/>
                    <a:pt x="1" y="108"/>
                    <a:pt x="1" y="241"/>
                  </a:cubicBezTo>
                  <a:cubicBezTo>
                    <a:pt x="1" y="456"/>
                    <a:pt x="108" y="563"/>
                    <a:pt x="215" y="563"/>
                  </a:cubicBezTo>
                  <a:lnTo>
                    <a:pt x="2222" y="563"/>
                  </a:lnTo>
                  <a:cubicBezTo>
                    <a:pt x="2329" y="563"/>
                    <a:pt x="2463" y="456"/>
                    <a:pt x="2463" y="241"/>
                  </a:cubicBezTo>
                  <a:cubicBezTo>
                    <a:pt x="2463" y="108"/>
                    <a:pt x="2329" y="1"/>
                    <a:pt x="2222"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9"/>
            <p:cNvSpPr/>
            <p:nvPr/>
          </p:nvSpPr>
          <p:spPr>
            <a:xfrm>
              <a:off x="4087777" y="2156103"/>
              <a:ext cx="60568" cy="13269"/>
            </a:xfrm>
            <a:custGeom>
              <a:rect b="b" l="l" r="r" t="t"/>
              <a:pathLst>
                <a:path extrusionOk="0" h="563" w="2570">
                  <a:moveTo>
                    <a:pt x="348" y="1"/>
                  </a:moveTo>
                  <a:cubicBezTo>
                    <a:pt x="134" y="1"/>
                    <a:pt x="0" y="108"/>
                    <a:pt x="0" y="241"/>
                  </a:cubicBezTo>
                  <a:cubicBezTo>
                    <a:pt x="0" y="456"/>
                    <a:pt x="134" y="563"/>
                    <a:pt x="348" y="563"/>
                  </a:cubicBezTo>
                  <a:lnTo>
                    <a:pt x="2248" y="563"/>
                  </a:lnTo>
                  <a:cubicBezTo>
                    <a:pt x="2463" y="563"/>
                    <a:pt x="2570" y="456"/>
                    <a:pt x="2570" y="241"/>
                  </a:cubicBezTo>
                  <a:cubicBezTo>
                    <a:pt x="2570" y="108"/>
                    <a:pt x="2463" y="1"/>
                    <a:pt x="224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89"/>
            <p:cNvSpPr/>
            <p:nvPr/>
          </p:nvSpPr>
          <p:spPr>
            <a:xfrm>
              <a:off x="3872653" y="2230529"/>
              <a:ext cx="47347" cy="46711"/>
            </a:xfrm>
            <a:custGeom>
              <a:rect b="b" l="l" r="r" t="t"/>
              <a:pathLst>
                <a:path extrusionOk="0" h="1982" w="2009">
                  <a:moveTo>
                    <a:pt x="1664" y="1"/>
                  </a:moveTo>
                  <a:cubicBezTo>
                    <a:pt x="1580" y="1"/>
                    <a:pt x="1500" y="28"/>
                    <a:pt x="1446" y="81"/>
                  </a:cubicBezTo>
                  <a:lnTo>
                    <a:pt x="108" y="1527"/>
                  </a:lnTo>
                  <a:cubicBezTo>
                    <a:pt x="1" y="1634"/>
                    <a:pt x="1" y="1767"/>
                    <a:pt x="1" y="1875"/>
                  </a:cubicBezTo>
                  <a:cubicBezTo>
                    <a:pt x="108" y="1982"/>
                    <a:pt x="322" y="1982"/>
                    <a:pt x="429" y="1982"/>
                  </a:cubicBezTo>
                  <a:lnTo>
                    <a:pt x="429" y="1875"/>
                  </a:lnTo>
                  <a:lnTo>
                    <a:pt x="1901" y="536"/>
                  </a:lnTo>
                  <a:cubicBezTo>
                    <a:pt x="2008" y="429"/>
                    <a:pt x="2008" y="188"/>
                    <a:pt x="1901" y="81"/>
                  </a:cubicBezTo>
                  <a:cubicBezTo>
                    <a:pt x="1834" y="28"/>
                    <a:pt x="1747" y="1"/>
                    <a:pt x="1664"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89"/>
            <p:cNvSpPr/>
            <p:nvPr/>
          </p:nvSpPr>
          <p:spPr>
            <a:xfrm>
              <a:off x="4056220" y="2046349"/>
              <a:ext cx="47347" cy="46711"/>
            </a:xfrm>
            <a:custGeom>
              <a:rect b="b" l="l" r="r" t="t"/>
              <a:pathLst>
                <a:path extrusionOk="0" h="1982" w="2009">
                  <a:moveTo>
                    <a:pt x="1700" y="0"/>
                  </a:moveTo>
                  <a:cubicBezTo>
                    <a:pt x="1634" y="0"/>
                    <a:pt x="1580" y="27"/>
                    <a:pt x="1580" y="81"/>
                  </a:cubicBezTo>
                  <a:lnTo>
                    <a:pt x="135" y="1419"/>
                  </a:lnTo>
                  <a:cubicBezTo>
                    <a:pt x="1" y="1553"/>
                    <a:pt x="1" y="1767"/>
                    <a:pt x="135" y="1874"/>
                  </a:cubicBezTo>
                  <a:cubicBezTo>
                    <a:pt x="242" y="1874"/>
                    <a:pt x="242" y="1981"/>
                    <a:pt x="349" y="1981"/>
                  </a:cubicBezTo>
                  <a:cubicBezTo>
                    <a:pt x="349" y="1981"/>
                    <a:pt x="456" y="1874"/>
                    <a:pt x="563" y="1874"/>
                  </a:cubicBezTo>
                  <a:lnTo>
                    <a:pt x="1901" y="429"/>
                  </a:lnTo>
                  <a:cubicBezTo>
                    <a:pt x="2008" y="322"/>
                    <a:pt x="2008" y="214"/>
                    <a:pt x="1901" y="81"/>
                  </a:cubicBezTo>
                  <a:cubicBezTo>
                    <a:pt x="1848" y="27"/>
                    <a:pt x="1767" y="0"/>
                    <a:pt x="170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9"/>
            <p:cNvSpPr/>
            <p:nvPr/>
          </p:nvSpPr>
          <p:spPr>
            <a:xfrm>
              <a:off x="4056220" y="2230529"/>
              <a:ext cx="47347" cy="47748"/>
            </a:xfrm>
            <a:custGeom>
              <a:rect b="b" l="l" r="r" t="t"/>
              <a:pathLst>
                <a:path extrusionOk="0" h="2026" w="2009">
                  <a:moveTo>
                    <a:pt x="349" y="1"/>
                  </a:moveTo>
                  <a:cubicBezTo>
                    <a:pt x="268" y="1"/>
                    <a:pt x="188" y="28"/>
                    <a:pt x="135" y="81"/>
                  </a:cubicBezTo>
                  <a:cubicBezTo>
                    <a:pt x="1" y="188"/>
                    <a:pt x="1" y="429"/>
                    <a:pt x="135" y="536"/>
                  </a:cubicBezTo>
                  <a:lnTo>
                    <a:pt x="1580" y="1875"/>
                  </a:lnTo>
                  <a:cubicBezTo>
                    <a:pt x="1580" y="1950"/>
                    <a:pt x="1687" y="2026"/>
                    <a:pt x="1788" y="2026"/>
                  </a:cubicBezTo>
                  <a:cubicBezTo>
                    <a:pt x="1829" y="2026"/>
                    <a:pt x="1870" y="2013"/>
                    <a:pt x="1901" y="1982"/>
                  </a:cubicBezTo>
                  <a:cubicBezTo>
                    <a:pt x="2008" y="1875"/>
                    <a:pt x="2008" y="1634"/>
                    <a:pt x="2008" y="1527"/>
                  </a:cubicBezTo>
                  <a:lnTo>
                    <a:pt x="1901" y="1527"/>
                  </a:lnTo>
                  <a:lnTo>
                    <a:pt x="563" y="81"/>
                  </a:lnTo>
                  <a:cubicBezTo>
                    <a:pt x="509" y="28"/>
                    <a:pt x="429" y="1"/>
                    <a:pt x="349"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9"/>
            <p:cNvSpPr/>
            <p:nvPr/>
          </p:nvSpPr>
          <p:spPr>
            <a:xfrm>
              <a:off x="3872653" y="2046349"/>
              <a:ext cx="44825" cy="46074"/>
            </a:xfrm>
            <a:custGeom>
              <a:rect b="b" l="l" r="r" t="t"/>
              <a:pathLst>
                <a:path extrusionOk="0" h="1955" w="1902">
                  <a:moveTo>
                    <a:pt x="269" y="0"/>
                  </a:moveTo>
                  <a:cubicBezTo>
                    <a:pt x="215" y="0"/>
                    <a:pt x="162" y="27"/>
                    <a:pt x="108" y="81"/>
                  </a:cubicBezTo>
                  <a:cubicBezTo>
                    <a:pt x="1" y="214"/>
                    <a:pt x="1" y="429"/>
                    <a:pt x="108" y="429"/>
                  </a:cubicBezTo>
                  <a:lnTo>
                    <a:pt x="1446" y="1874"/>
                  </a:lnTo>
                  <a:cubicBezTo>
                    <a:pt x="1500" y="1927"/>
                    <a:pt x="1580" y="1954"/>
                    <a:pt x="1664" y="1954"/>
                  </a:cubicBezTo>
                  <a:cubicBezTo>
                    <a:pt x="1747" y="1954"/>
                    <a:pt x="1834" y="1927"/>
                    <a:pt x="1901" y="1874"/>
                  </a:cubicBezTo>
                  <a:lnTo>
                    <a:pt x="1901" y="1419"/>
                  </a:lnTo>
                  <a:lnTo>
                    <a:pt x="429" y="81"/>
                  </a:lnTo>
                  <a:cubicBezTo>
                    <a:pt x="376" y="27"/>
                    <a:pt x="322" y="0"/>
                    <a:pt x="269"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9"/>
            <p:cNvSpPr/>
            <p:nvPr/>
          </p:nvSpPr>
          <p:spPr>
            <a:xfrm>
              <a:off x="3980521" y="2004092"/>
              <a:ext cx="12656" cy="57410"/>
            </a:xfrm>
            <a:custGeom>
              <a:rect b="b" l="l" r="r" t="t"/>
              <a:pathLst>
                <a:path extrusionOk="0" h="2436" w="537">
                  <a:moveTo>
                    <a:pt x="322" y="0"/>
                  </a:moveTo>
                  <a:cubicBezTo>
                    <a:pt x="108" y="0"/>
                    <a:pt x="1" y="107"/>
                    <a:pt x="1" y="214"/>
                  </a:cubicBezTo>
                  <a:lnTo>
                    <a:pt x="1" y="2222"/>
                  </a:lnTo>
                  <a:cubicBezTo>
                    <a:pt x="1" y="2329"/>
                    <a:pt x="108" y="2436"/>
                    <a:pt x="322" y="2436"/>
                  </a:cubicBezTo>
                  <a:cubicBezTo>
                    <a:pt x="429" y="2436"/>
                    <a:pt x="536" y="2329"/>
                    <a:pt x="536" y="2222"/>
                  </a:cubicBezTo>
                  <a:lnTo>
                    <a:pt x="536" y="214"/>
                  </a:lnTo>
                  <a:cubicBezTo>
                    <a:pt x="536" y="107"/>
                    <a:pt x="429" y="0"/>
                    <a:pt x="32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89"/>
          <p:cNvGrpSpPr/>
          <p:nvPr/>
        </p:nvGrpSpPr>
        <p:grpSpPr>
          <a:xfrm>
            <a:off x="7174950" y="326993"/>
            <a:ext cx="215715" cy="221994"/>
            <a:chOff x="6242825" y="2615925"/>
            <a:chExt cx="483125" cy="483225"/>
          </a:xfrm>
        </p:grpSpPr>
        <p:sp>
          <p:nvSpPr>
            <p:cNvPr id="922" name="Google Shape;922;p89"/>
            <p:cNvSpPr/>
            <p:nvPr/>
          </p:nvSpPr>
          <p:spPr>
            <a:xfrm>
              <a:off x="6242825" y="2672550"/>
              <a:ext cx="483125" cy="426600"/>
            </a:xfrm>
            <a:custGeom>
              <a:rect b="b" l="l" r="r" t="t"/>
              <a:pathLst>
                <a:path extrusionOk="0" h="17064" w="19325">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3" name="Google Shape;923;p89"/>
            <p:cNvSpPr/>
            <p:nvPr/>
          </p:nvSpPr>
          <p:spPr>
            <a:xfrm>
              <a:off x="6413650"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 name="Google Shape;924;p89"/>
            <p:cNvSpPr/>
            <p:nvPr/>
          </p:nvSpPr>
          <p:spPr>
            <a:xfrm>
              <a:off x="6526875"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5" name="Google Shape;925;p89"/>
            <p:cNvSpPr/>
            <p:nvPr/>
          </p:nvSpPr>
          <p:spPr>
            <a:xfrm>
              <a:off x="6611800"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6" name="Google Shape;926;p89"/>
            <p:cNvSpPr/>
            <p:nvPr/>
          </p:nvSpPr>
          <p:spPr>
            <a:xfrm>
              <a:off x="6328725"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27" name="Google Shape;927;p89"/>
          <p:cNvSpPr txBox="1"/>
          <p:nvPr/>
        </p:nvSpPr>
        <p:spPr>
          <a:xfrm>
            <a:off x="7388125" y="863550"/>
            <a:ext cx="12864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latin typeface="Roboto"/>
                <a:ea typeface="Roboto"/>
                <a:cs typeface="Roboto"/>
                <a:sym typeface="Roboto"/>
              </a:rPr>
              <a:t>Expand Strategic Collaborations</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a:solidFill>
                <a:srgbClr val="333333"/>
              </a:solidFill>
              <a:latin typeface="Roboto"/>
              <a:ea typeface="Roboto"/>
              <a:cs typeface="Roboto"/>
              <a:sym typeface="Roboto"/>
            </a:endParaRPr>
          </a:p>
          <a:p>
            <a:pPr indent="0" lvl="0" marL="0" rtl="0" algn="l">
              <a:spcBef>
                <a:spcPts val="0"/>
              </a:spcBef>
              <a:spcAft>
                <a:spcPts val="0"/>
              </a:spcAft>
              <a:buNone/>
            </a:pPr>
            <a:r>
              <a:t/>
            </a:r>
            <a:endParaRPr>
              <a:solidFill>
                <a:srgbClr val="333333"/>
              </a:solidFill>
              <a:latin typeface="Roboto"/>
              <a:ea typeface="Roboto"/>
              <a:cs typeface="Roboto"/>
              <a:sym typeface="Roboto"/>
            </a:endParaRPr>
          </a:p>
        </p:txBody>
      </p:sp>
      <p:sp>
        <p:nvSpPr>
          <p:cNvPr id="928" name="Google Shape;928;p89"/>
          <p:cNvSpPr txBox="1"/>
          <p:nvPr/>
        </p:nvSpPr>
        <p:spPr>
          <a:xfrm>
            <a:off x="3276763" y="3258575"/>
            <a:ext cx="12864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latin typeface="Roboto"/>
                <a:ea typeface="Roboto"/>
                <a:cs typeface="Roboto"/>
                <a:sym typeface="Roboto"/>
              </a:rPr>
              <a:t>Scalability and Adaptation</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chemeClr val="lt1"/>
              </a:solidFill>
              <a:latin typeface="Roboto"/>
              <a:ea typeface="Roboto"/>
              <a:cs typeface="Roboto"/>
              <a:sym typeface="Roboto"/>
            </a:endParaRPr>
          </a:p>
        </p:txBody>
      </p:sp>
      <p:grpSp>
        <p:nvGrpSpPr>
          <p:cNvPr id="929" name="Google Shape;929;p89"/>
          <p:cNvGrpSpPr/>
          <p:nvPr/>
        </p:nvGrpSpPr>
        <p:grpSpPr>
          <a:xfrm>
            <a:off x="3061034" y="4044638"/>
            <a:ext cx="215741" cy="215393"/>
            <a:chOff x="3827874" y="2004092"/>
            <a:chExt cx="320471" cy="346961"/>
          </a:xfrm>
        </p:grpSpPr>
        <p:sp>
          <p:nvSpPr>
            <p:cNvPr id="930" name="Google Shape;930;p89"/>
            <p:cNvSpPr/>
            <p:nvPr/>
          </p:nvSpPr>
          <p:spPr>
            <a:xfrm>
              <a:off x="3896008" y="2072202"/>
              <a:ext cx="181682" cy="278851"/>
            </a:xfrm>
            <a:custGeom>
              <a:rect b="b" l="l" r="r" t="t"/>
              <a:pathLst>
                <a:path extrusionOk="0" h="11832" w="7709">
                  <a:moveTo>
                    <a:pt x="3818" y="664"/>
                  </a:moveTo>
                  <a:cubicBezTo>
                    <a:pt x="3883" y="664"/>
                    <a:pt x="3949" y="666"/>
                    <a:pt x="4015" y="670"/>
                  </a:cubicBezTo>
                  <a:cubicBezTo>
                    <a:pt x="5701" y="670"/>
                    <a:pt x="7147" y="2115"/>
                    <a:pt x="7147" y="3801"/>
                  </a:cubicBezTo>
                  <a:cubicBezTo>
                    <a:pt x="7147" y="5006"/>
                    <a:pt x="6585" y="6237"/>
                    <a:pt x="5461" y="6906"/>
                  </a:cubicBezTo>
                  <a:cubicBezTo>
                    <a:pt x="5461" y="7013"/>
                    <a:pt x="5353" y="7013"/>
                    <a:pt x="5353" y="7147"/>
                  </a:cubicBezTo>
                  <a:lnTo>
                    <a:pt x="5353" y="8593"/>
                  </a:lnTo>
                  <a:lnTo>
                    <a:pt x="2463" y="8593"/>
                  </a:lnTo>
                  <a:lnTo>
                    <a:pt x="2463" y="7147"/>
                  </a:lnTo>
                  <a:cubicBezTo>
                    <a:pt x="2463" y="7013"/>
                    <a:pt x="2356" y="7013"/>
                    <a:pt x="2249" y="6906"/>
                  </a:cubicBezTo>
                  <a:cubicBezTo>
                    <a:pt x="1232" y="6237"/>
                    <a:pt x="562" y="5006"/>
                    <a:pt x="562" y="3801"/>
                  </a:cubicBezTo>
                  <a:cubicBezTo>
                    <a:pt x="666" y="2071"/>
                    <a:pt x="2015" y="664"/>
                    <a:pt x="3818" y="664"/>
                  </a:cubicBezTo>
                  <a:close/>
                  <a:moveTo>
                    <a:pt x="5353" y="9155"/>
                  </a:moveTo>
                  <a:lnTo>
                    <a:pt x="5353" y="9824"/>
                  </a:lnTo>
                  <a:lnTo>
                    <a:pt x="2463" y="9824"/>
                  </a:lnTo>
                  <a:lnTo>
                    <a:pt x="2463" y="9155"/>
                  </a:lnTo>
                  <a:close/>
                  <a:moveTo>
                    <a:pt x="5139" y="10359"/>
                  </a:moveTo>
                  <a:lnTo>
                    <a:pt x="4577" y="11269"/>
                  </a:lnTo>
                  <a:lnTo>
                    <a:pt x="3239" y="11269"/>
                  </a:lnTo>
                  <a:lnTo>
                    <a:pt x="2677" y="10359"/>
                  </a:lnTo>
                  <a:close/>
                  <a:moveTo>
                    <a:pt x="3908" y="1"/>
                  </a:moveTo>
                  <a:cubicBezTo>
                    <a:pt x="1794" y="1"/>
                    <a:pt x="0" y="1660"/>
                    <a:pt x="0" y="3801"/>
                  </a:cubicBezTo>
                  <a:cubicBezTo>
                    <a:pt x="107" y="5247"/>
                    <a:pt x="777" y="6478"/>
                    <a:pt x="1901" y="7361"/>
                  </a:cubicBezTo>
                  <a:lnTo>
                    <a:pt x="1901" y="10038"/>
                  </a:lnTo>
                  <a:lnTo>
                    <a:pt x="1901" y="10145"/>
                  </a:lnTo>
                  <a:lnTo>
                    <a:pt x="1901" y="10252"/>
                  </a:lnTo>
                  <a:lnTo>
                    <a:pt x="2918" y="11590"/>
                  </a:lnTo>
                  <a:cubicBezTo>
                    <a:pt x="2918" y="11697"/>
                    <a:pt x="3025" y="11831"/>
                    <a:pt x="3132" y="11831"/>
                  </a:cubicBezTo>
                  <a:lnTo>
                    <a:pt x="4684" y="11831"/>
                  </a:lnTo>
                  <a:cubicBezTo>
                    <a:pt x="4791" y="11831"/>
                    <a:pt x="4791" y="11697"/>
                    <a:pt x="4925" y="11590"/>
                  </a:cubicBezTo>
                  <a:lnTo>
                    <a:pt x="5808" y="10252"/>
                  </a:lnTo>
                  <a:lnTo>
                    <a:pt x="5916" y="10145"/>
                  </a:lnTo>
                  <a:lnTo>
                    <a:pt x="5916" y="10038"/>
                  </a:lnTo>
                  <a:lnTo>
                    <a:pt x="5916" y="7361"/>
                  </a:lnTo>
                  <a:cubicBezTo>
                    <a:pt x="7040" y="6478"/>
                    <a:pt x="7709" y="5247"/>
                    <a:pt x="7709" y="3801"/>
                  </a:cubicBezTo>
                  <a:cubicBezTo>
                    <a:pt x="7709" y="1660"/>
                    <a:pt x="6023" y="1"/>
                    <a:pt x="390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9"/>
            <p:cNvSpPr/>
            <p:nvPr/>
          </p:nvSpPr>
          <p:spPr>
            <a:xfrm>
              <a:off x="3983043" y="2101214"/>
              <a:ext cx="68157" cy="68157"/>
            </a:xfrm>
            <a:custGeom>
              <a:rect b="b" l="l" r="r" t="t"/>
              <a:pathLst>
                <a:path extrusionOk="0" h="2892" w="2892">
                  <a:moveTo>
                    <a:pt x="322" y="1"/>
                  </a:moveTo>
                  <a:cubicBezTo>
                    <a:pt x="108" y="1"/>
                    <a:pt x="1" y="108"/>
                    <a:pt x="1" y="215"/>
                  </a:cubicBezTo>
                  <a:cubicBezTo>
                    <a:pt x="1" y="429"/>
                    <a:pt x="108" y="563"/>
                    <a:pt x="322" y="563"/>
                  </a:cubicBezTo>
                  <a:cubicBezTo>
                    <a:pt x="1446" y="563"/>
                    <a:pt x="2330" y="1446"/>
                    <a:pt x="2330" y="2570"/>
                  </a:cubicBezTo>
                  <a:cubicBezTo>
                    <a:pt x="2330" y="2785"/>
                    <a:pt x="2437" y="2892"/>
                    <a:pt x="2678" y="2892"/>
                  </a:cubicBezTo>
                  <a:cubicBezTo>
                    <a:pt x="2785" y="2892"/>
                    <a:pt x="2892" y="2785"/>
                    <a:pt x="2892" y="2570"/>
                  </a:cubicBezTo>
                  <a:cubicBezTo>
                    <a:pt x="2892" y="1098"/>
                    <a:pt x="1768" y="1"/>
                    <a:pt x="322"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9"/>
            <p:cNvSpPr/>
            <p:nvPr/>
          </p:nvSpPr>
          <p:spPr>
            <a:xfrm>
              <a:off x="3827874" y="2156103"/>
              <a:ext cx="58070" cy="13269"/>
            </a:xfrm>
            <a:custGeom>
              <a:rect b="b" l="l" r="r" t="t"/>
              <a:pathLst>
                <a:path extrusionOk="0" h="563" w="2464">
                  <a:moveTo>
                    <a:pt x="215" y="1"/>
                  </a:moveTo>
                  <a:cubicBezTo>
                    <a:pt x="108" y="1"/>
                    <a:pt x="1" y="108"/>
                    <a:pt x="1" y="241"/>
                  </a:cubicBezTo>
                  <a:cubicBezTo>
                    <a:pt x="1" y="456"/>
                    <a:pt x="108" y="563"/>
                    <a:pt x="215" y="563"/>
                  </a:cubicBezTo>
                  <a:lnTo>
                    <a:pt x="2222" y="563"/>
                  </a:lnTo>
                  <a:cubicBezTo>
                    <a:pt x="2329" y="563"/>
                    <a:pt x="2463" y="456"/>
                    <a:pt x="2463" y="241"/>
                  </a:cubicBezTo>
                  <a:cubicBezTo>
                    <a:pt x="2463" y="108"/>
                    <a:pt x="2329" y="1"/>
                    <a:pt x="2222"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9"/>
            <p:cNvSpPr/>
            <p:nvPr/>
          </p:nvSpPr>
          <p:spPr>
            <a:xfrm>
              <a:off x="4087777" y="2156103"/>
              <a:ext cx="60568" cy="13269"/>
            </a:xfrm>
            <a:custGeom>
              <a:rect b="b" l="l" r="r" t="t"/>
              <a:pathLst>
                <a:path extrusionOk="0" h="563" w="2570">
                  <a:moveTo>
                    <a:pt x="348" y="1"/>
                  </a:moveTo>
                  <a:cubicBezTo>
                    <a:pt x="134" y="1"/>
                    <a:pt x="0" y="108"/>
                    <a:pt x="0" y="241"/>
                  </a:cubicBezTo>
                  <a:cubicBezTo>
                    <a:pt x="0" y="456"/>
                    <a:pt x="134" y="563"/>
                    <a:pt x="348" y="563"/>
                  </a:cubicBezTo>
                  <a:lnTo>
                    <a:pt x="2248" y="563"/>
                  </a:lnTo>
                  <a:cubicBezTo>
                    <a:pt x="2463" y="563"/>
                    <a:pt x="2570" y="456"/>
                    <a:pt x="2570" y="241"/>
                  </a:cubicBezTo>
                  <a:cubicBezTo>
                    <a:pt x="2570" y="108"/>
                    <a:pt x="2463" y="1"/>
                    <a:pt x="224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89"/>
            <p:cNvSpPr/>
            <p:nvPr/>
          </p:nvSpPr>
          <p:spPr>
            <a:xfrm>
              <a:off x="3872653" y="2230529"/>
              <a:ext cx="47347" cy="46711"/>
            </a:xfrm>
            <a:custGeom>
              <a:rect b="b" l="l" r="r" t="t"/>
              <a:pathLst>
                <a:path extrusionOk="0" h="1982" w="2009">
                  <a:moveTo>
                    <a:pt x="1664" y="1"/>
                  </a:moveTo>
                  <a:cubicBezTo>
                    <a:pt x="1580" y="1"/>
                    <a:pt x="1500" y="28"/>
                    <a:pt x="1446" y="81"/>
                  </a:cubicBezTo>
                  <a:lnTo>
                    <a:pt x="108" y="1527"/>
                  </a:lnTo>
                  <a:cubicBezTo>
                    <a:pt x="1" y="1634"/>
                    <a:pt x="1" y="1767"/>
                    <a:pt x="1" y="1875"/>
                  </a:cubicBezTo>
                  <a:cubicBezTo>
                    <a:pt x="108" y="1982"/>
                    <a:pt x="322" y="1982"/>
                    <a:pt x="429" y="1982"/>
                  </a:cubicBezTo>
                  <a:lnTo>
                    <a:pt x="429" y="1875"/>
                  </a:lnTo>
                  <a:lnTo>
                    <a:pt x="1901" y="536"/>
                  </a:lnTo>
                  <a:cubicBezTo>
                    <a:pt x="2008" y="429"/>
                    <a:pt x="2008" y="188"/>
                    <a:pt x="1901" y="81"/>
                  </a:cubicBezTo>
                  <a:cubicBezTo>
                    <a:pt x="1834" y="28"/>
                    <a:pt x="1747" y="1"/>
                    <a:pt x="1664"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9"/>
            <p:cNvSpPr/>
            <p:nvPr/>
          </p:nvSpPr>
          <p:spPr>
            <a:xfrm>
              <a:off x="4056220" y="2046349"/>
              <a:ext cx="47347" cy="46711"/>
            </a:xfrm>
            <a:custGeom>
              <a:rect b="b" l="l" r="r" t="t"/>
              <a:pathLst>
                <a:path extrusionOk="0" h="1982" w="2009">
                  <a:moveTo>
                    <a:pt x="1700" y="0"/>
                  </a:moveTo>
                  <a:cubicBezTo>
                    <a:pt x="1634" y="0"/>
                    <a:pt x="1580" y="27"/>
                    <a:pt x="1580" y="81"/>
                  </a:cubicBezTo>
                  <a:lnTo>
                    <a:pt x="135" y="1419"/>
                  </a:lnTo>
                  <a:cubicBezTo>
                    <a:pt x="1" y="1553"/>
                    <a:pt x="1" y="1767"/>
                    <a:pt x="135" y="1874"/>
                  </a:cubicBezTo>
                  <a:cubicBezTo>
                    <a:pt x="242" y="1874"/>
                    <a:pt x="242" y="1981"/>
                    <a:pt x="349" y="1981"/>
                  </a:cubicBezTo>
                  <a:cubicBezTo>
                    <a:pt x="349" y="1981"/>
                    <a:pt x="456" y="1874"/>
                    <a:pt x="563" y="1874"/>
                  </a:cubicBezTo>
                  <a:lnTo>
                    <a:pt x="1901" y="429"/>
                  </a:lnTo>
                  <a:cubicBezTo>
                    <a:pt x="2008" y="322"/>
                    <a:pt x="2008" y="214"/>
                    <a:pt x="1901" y="81"/>
                  </a:cubicBezTo>
                  <a:cubicBezTo>
                    <a:pt x="1848" y="27"/>
                    <a:pt x="1767" y="0"/>
                    <a:pt x="170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9"/>
            <p:cNvSpPr/>
            <p:nvPr/>
          </p:nvSpPr>
          <p:spPr>
            <a:xfrm>
              <a:off x="4056220" y="2230529"/>
              <a:ext cx="47347" cy="47748"/>
            </a:xfrm>
            <a:custGeom>
              <a:rect b="b" l="l" r="r" t="t"/>
              <a:pathLst>
                <a:path extrusionOk="0" h="2026" w="2009">
                  <a:moveTo>
                    <a:pt x="349" y="1"/>
                  </a:moveTo>
                  <a:cubicBezTo>
                    <a:pt x="268" y="1"/>
                    <a:pt x="188" y="28"/>
                    <a:pt x="135" y="81"/>
                  </a:cubicBezTo>
                  <a:cubicBezTo>
                    <a:pt x="1" y="188"/>
                    <a:pt x="1" y="429"/>
                    <a:pt x="135" y="536"/>
                  </a:cubicBezTo>
                  <a:lnTo>
                    <a:pt x="1580" y="1875"/>
                  </a:lnTo>
                  <a:cubicBezTo>
                    <a:pt x="1580" y="1950"/>
                    <a:pt x="1687" y="2026"/>
                    <a:pt x="1788" y="2026"/>
                  </a:cubicBezTo>
                  <a:cubicBezTo>
                    <a:pt x="1829" y="2026"/>
                    <a:pt x="1870" y="2013"/>
                    <a:pt x="1901" y="1982"/>
                  </a:cubicBezTo>
                  <a:cubicBezTo>
                    <a:pt x="2008" y="1875"/>
                    <a:pt x="2008" y="1634"/>
                    <a:pt x="2008" y="1527"/>
                  </a:cubicBezTo>
                  <a:lnTo>
                    <a:pt x="1901" y="1527"/>
                  </a:lnTo>
                  <a:lnTo>
                    <a:pt x="563" y="81"/>
                  </a:lnTo>
                  <a:cubicBezTo>
                    <a:pt x="509" y="28"/>
                    <a:pt x="429" y="1"/>
                    <a:pt x="349"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9"/>
            <p:cNvSpPr/>
            <p:nvPr/>
          </p:nvSpPr>
          <p:spPr>
            <a:xfrm>
              <a:off x="3872653" y="2046349"/>
              <a:ext cx="44825" cy="46074"/>
            </a:xfrm>
            <a:custGeom>
              <a:rect b="b" l="l" r="r" t="t"/>
              <a:pathLst>
                <a:path extrusionOk="0" h="1955" w="1902">
                  <a:moveTo>
                    <a:pt x="269" y="0"/>
                  </a:moveTo>
                  <a:cubicBezTo>
                    <a:pt x="215" y="0"/>
                    <a:pt x="162" y="27"/>
                    <a:pt x="108" y="81"/>
                  </a:cubicBezTo>
                  <a:cubicBezTo>
                    <a:pt x="1" y="214"/>
                    <a:pt x="1" y="429"/>
                    <a:pt x="108" y="429"/>
                  </a:cubicBezTo>
                  <a:lnTo>
                    <a:pt x="1446" y="1874"/>
                  </a:lnTo>
                  <a:cubicBezTo>
                    <a:pt x="1500" y="1927"/>
                    <a:pt x="1580" y="1954"/>
                    <a:pt x="1664" y="1954"/>
                  </a:cubicBezTo>
                  <a:cubicBezTo>
                    <a:pt x="1747" y="1954"/>
                    <a:pt x="1834" y="1927"/>
                    <a:pt x="1901" y="1874"/>
                  </a:cubicBezTo>
                  <a:lnTo>
                    <a:pt x="1901" y="1419"/>
                  </a:lnTo>
                  <a:lnTo>
                    <a:pt x="429" y="81"/>
                  </a:lnTo>
                  <a:cubicBezTo>
                    <a:pt x="376" y="27"/>
                    <a:pt x="322" y="0"/>
                    <a:pt x="269"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9"/>
            <p:cNvSpPr/>
            <p:nvPr/>
          </p:nvSpPr>
          <p:spPr>
            <a:xfrm>
              <a:off x="3980521" y="2004092"/>
              <a:ext cx="12656" cy="57410"/>
            </a:xfrm>
            <a:custGeom>
              <a:rect b="b" l="l" r="r" t="t"/>
              <a:pathLst>
                <a:path extrusionOk="0" h="2436" w="537">
                  <a:moveTo>
                    <a:pt x="322" y="0"/>
                  </a:moveTo>
                  <a:cubicBezTo>
                    <a:pt x="108" y="0"/>
                    <a:pt x="1" y="107"/>
                    <a:pt x="1" y="214"/>
                  </a:cubicBezTo>
                  <a:lnTo>
                    <a:pt x="1" y="2222"/>
                  </a:lnTo>
                  <a:cubicBezTo>
                    <a:pt x="1" y="2329"/>
                    <a:pt x="108" y="2436"/>
                    <a:pt x="322" y="2436"/>
                  </a:cubicBezTo>
                  <a:cubicBezTo>
                    <a:pt x="429" y="2436"/>
                    <a:pt x="536" y="2329"/>
                    <a:pt x="536" y="2222"/>
                  </a:cubicBezTo>
                  <a:lnTo>
                    <a:pt x="536" y="214"/>
                  </a:lnTo>
                  <a:cubicBezTo>
                    <a:pt x="536" y="107"/>
                    <a:pt x="429" y="0"/>
                    <a:pt x="32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89"/>
          <p:cNvGrpSpPr/>
          <p:nvPr/>
        </p:nvGrpSpPr>
        <p:grpSpPr>
          <a:xfrm>
            <a:off x="3061038" y="3362680"/>
            <a:ext cx="215715" cy="221994"/>
            <a:chOff x="6242825" y="2615925"/>
            <a:chExt cx="483125" cy="483225"/>
          </a:xfrm>
        </p:grpSpPr>
        <p:sp>
          <p:nvSpPr>
            <p:cNvPr id="940" name="Google Shape;940;p89"/>
            <p:cNvSpPr/>
            <p:nvPr/>
          </p:nvSpPr>
          <p:spPr>
            <a:xfrm>
              <a:off x="6242825" y="2672550"/>
              <a:ext cx="483125" cy="426600"/>
            </a:xfrm>
            <a:custGeom>
              <a:rect b="b" l="l" r="r" t="t"/>
              <a:pathLst>
                <a:path extrusionOk="0" h="17064" w="19325">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1" name="Google Shape;941;p89"/>
            <p:cNvSpPr/>
            <p:nvPr/>
          </p:nvSpPr>
          <p:spPr>
            <a:xfrm>
              <a:off x="6413650"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2" name="Google Shape;942;p89"/>
            <p:cNvSpPr/>
            <p:nvPr/>
          </p:nvSpPr>
          <p:spPr>
            <a:xfrm>
              <a:off x="6526875"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3" name="Google Shape;943;p89"/>
            <p:cNvSpPr/>
            <p:nvPr/>
          </p:nvSpPr>
          <p:spPr>
            <a:xfrm>
              <a:off x="6611800"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44" name="Google Shape;944;p89"/>
            <p:cNvSpPr/>
            <p:nvPr/>
          </p:nvSpPr>
          <p:spPr>
            <a:xfrm>
              <a:off x="6328725"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45" name="Google Shape;945;p89"/>
          <p:cNvSpPr txBox="1"/>
          <p:nvPr/>
        </p:nvSpPr>
        <p:spPr>
          <a:xfrm>
            <a:off x="3274213" y="3899238"/>
            <a:ext cx="12864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latin typeface="Roboto"/>
                <a:ea typeface="Roboto"/>
                <a:cs typeface="Roboto"/>
                <a:sym typeface="Roboto"/>
              </a:rPr>
              <a:t>Tailored Lean Training Programs</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
        <p:nvSpPr>
          <p:cNvPr id="946" name="Google Shape;946;p89"/>
          <p:cNvSpPr txBox="1"/>
          <p:nvPr/>
        </p:nvSpPr>
        <p:spPr>
          <a:xfrm>
            <a:off x="5210588" y="3232063"/>
            <a:ext cx="12864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latin typeface="Roboto"/>
                <a:ea typeface="Roboto"/>
                <a:cs typeface="Roboto"/>
                <a:sym typeface="Roboto"/>
              </a:rPr>
              <a:t>Demand Shifts Response</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chemeClr val="lt1"/>
              </a:solidFill>
              <a:latin typeface="Roboto"/>
              <a:ea typeface="Roboto"/>
              <a:cs typeface="Roboto"/>
              <a:sym typeface="Roboto"/>
            </a:endParaRPr>
          </a:p>
        </p:txBody>
      </p:sp>
      <p:grpSp>
        <p:nvGrpSpPr>
          <p:cNvPr id="947" name="Google Shape;947;p89"/>
          <p:cNvGrpSpPr/>
          <p:nvPr/>
        </p:nvGrpSpPr>
        <p:grpSpPr>
          <a:xfrm>
            <a:off x="4994859" y="4018125"/>
            <a:ext cx="215741" cy="215393"/>
            <a:chOff x="3827874" y="2004092"/>
            <a:chExt cx="320471" cy="346961"/>
          </a:xfrm>
        </p:grpSpPr>
        <p:sp>
          <p:nvSpPr>
            <p:cNvPr id="948" name="Google Shape;948;p89"/>
            <p:cNvSpPr/>
            <p:nvPr/>
          </p:nvSpPr>
          <p:spPr>
            <a:xfrm>
              <a:off x="3896008" y="2072202"/>
              <a:ext cx="181682" cy="278851"/>
            </a:xfrm>
            <a:custGeom>
              <a:rect b="b" l="l" r="r" t="t"/>
              <a:pathLst>
                <a:path extrusionOk="0" h="11832" w="7709">
                  <a:moveTo>
                    <a:pt x="3818" y="664"/>
                  </a:moveTo>
                  <a:cubicBezTo>
                    <a:pt x="3883" y="664"/>
                    <a:pt x="3949" y="666"/>
                    <a:pt x="4015" y="670"/>
                  </a:cubicBezTo>
                  <a:cubicBezTo>
                    <a:pt x="5701" y="670"/>
                    <a:pt x="7147" y="2115"/>
                    <a:pt x="7147" y="3801"/>
                  </a:cubicBezTo>
                  <a:cubicBezTo>
                    <a:pt x="7147" y="5006"/>
                    <a:pt x="6585" y="6237"/>
                    <a:pt x="5461" y="6906"/>
                  </a:cubicBezTo>
                  <a:cubicBezTo>
                    <a:pt x="5461" y="7013"/>
                    <a:pt x="5353" y="7013"/>
                    <a:pt x="5353" y="7147"/>
                  </a:cubicBezTo>
                  <a:lnTo>
                    <a:pt x="5353" y="8593"/>
                  </a:lnTo>
                  <a:lnTo>
                    <a:pt x="2463" y="8593"/>
                  </a:lnTo>
                  <a:lnTo>
                    <a:pt x="2463" y="7147"/>
                  </a:lnTo>
                  <a:cubicBezTo>
                    <a:pt x="2463" y="7013"/>
                    <a:pt x="2356" y="7013"/>
                    <a:pt x="2249" y="6906"/>
                  </a:cubicBezTo>
                  <a:cubicBezTo>
                    <a:pt x="1232" y="6237"/>
                    <a:pt x="562" y="5006"/>
                    <a:pt x="562" y="3801"/>
                  </a:cubicBezTo>
                  <a:cubicBezTo>
                    <a:pt x="666" y="2071"/>
                    <a:pt x="2015" y="664"/>
                    <a:pt x="3818" y="664"/>
                  </a:cubicBezTo>
                  <a:close/>
                  <a:moveTo>
                    <a:pt x="5353" y="9155"/>
                  </a:moveTo>
                  <a:lnTo>
                    <a:pt x="5353" y="9824"/>
                  </a:lnTo>
                  <a:lnTo>
                    <a:pt x="2463" y="9824"/>
                  </a:lnTo>
                  <a:lnTo>
                    <a:pt x="2463" y="9155"/>
                  </a:lnTo>
                  <a:close/>
                  <a:moveTo>
                    <a:pt x="5139" y="10359"/>
                  </a:moveTo>
                  <a:lnTo>
                    <a:pt x="4577" y="11269"/>
                  </a:lnTo>
                  <a:lnTo>
                    <a:pt x="3239" y="11269"/>
                  </a:lnTo>
                  <a:lnTo>
                    <a:pt x="2677" y="10359"/>
                  </a:lnTo>
                  <a:close/>
                  <a:moveTo>
                    <a:pt x="3908" y="1"/>
                  </a:moveTo>
                  <a:cubicBezTo>
                    <a:pt x="1794" y="1"/>
                    <a:pt x="0" y="1660"/>
                    <a:pt x="0" y="3801"/>
                  </a:cubicBezTo>
                  <a:cubicBezTo>
                    <a:pt x="107" y="5247"/>
                    <a:pt x="777" y="6478"/>
                    <a:pt x="1901" y="7361"/>
                  </a:cubicBezTo>
                  <a:lnTo>
                    <a:pt x="1901" y="10038"/>
                  </a:lnTo>
                  <a:lnTo>
                    <a:pt x="1901" y="10145"/>
                  </a:lnTo>
                  <a:lnTo>
                    <a:pt x="1901" y="10252"/>
                  </a:lnTo>
                  <a:lnTo>
                    <a:pt x="2918" y="11590"/>
                  </a:lnTo>
                  <a:cubicBezTo>
                    <a:pt x="2918" y="11697"/>
                    <a:pt x="3025" y="11831"/>
                    <a:pt x="3132" y="11831"/>
                  </a:cubicBezTo>
                  <a:lnTo>
                    <a:pt x="4684" y="11831"/>
                  </a:lnTo>
                  <a:cubicBezTo>
                    <a:pt x="4791" y="11831"/>
                    <a:pt x="4791" y="11697"/>
                    <a:pt x="4925" y="11590"/>
                  </a:cubicBezTo>
                  <a:lnTo>
                    <a:pt x="5808" y="10252"/>
                  </a:lnTo>
                  <a:lnTo>
                    <a:pt x="5916" y="10145"/>
                  </a:lnTo>
                  <a:lnTo>
                    <a:pt x="5916" y="10038"/>
                  </a:lnTo>
                  <a:lnTo>
                    <a:pt x="5916" y="7361"/>
                  </a:lnTo>
                  <a:cubicBezTo>
                    <a:pt x="7040" y="6478"/>
                    <a:pt x="7709" y="5247"/>
                    <a:pt x="7709" y="3801"/>
                  </a:cubicBezTo>
                  <a:cubicBezTo>
                    <a:pt x="7709" y="1660"/>
                    <a:pt x="6023" y="1"/>
                    <a:pt x="390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9"/>
            <p:cNvSpPr/>
            <p:nvPr/>
          </p:nvSpPr>
          <p:spPr>
            <a:xfrm>
              <a:off x="3983043" y="2101214"/>
              <a:ext cx="68157" cy="68157"/>
            </a:xfrm>
            <a:custGeom>
              <a:rect b="b" l="l" r="r" t="t"/>
              <a:pathLst>
                <a:path extrusionOk="0" h="2892" w="2892">
                  <a:moveTo>
                    <a:pt x="322" y="1"/>
                  </a:moveTo>
                  <a:cubicBezTo>
                    <a:pt x="108" y="1"/>
                    <a:pt x="1" y="108"/>
                    <a:pt x="1" y="215"/>
                  </a:cubicBezTo>
                  <a:cubicBezTo>
                    <a:pt x="1" y="429"/>
                    <a:pt x="108" y="563"/>
                    <a:pt x="322" y="563"/>
                  </a:cubicBezTo>
                  <a:cubicBezTo>
                    <a:pt x="1446" y="563"/>
                    <a:pt x="2330" y="1446"/>
                    <a:pt x="2330" y="2570"/>
                  </a:cubicBezTo>
                  <a:cubicBezTo>
                    <a:pt x="2330" y="2785"/>
                    <a:pt x="2437" y="2892"/>
                    <a:pt x="2678" y="2892"/>
                  </a:cubicBezTo>
                  <a:cubicBezTo>
                    <a:pt x="2785" y="2892"/>
                    <a:pt x="2892" y="2785"/>
                    <a:pt x="2892" y="2570"/>
                  </a:cubicBezTo>
                  <a:cubicBezTo>
                    <a:pt x="2892" y="1098"/>
                    <a:pt x="1768" y="1"/>
                    <a:pt x="322"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9"/>
            <p:cNvSpPr/>
            <p:nvPr/>
          </p:nvSpPr>
          <p:spPr>
            <a:xfrm>
              <a:off x="3827874" y="2156103"/>
              <a:ext cx="58070" cy="13269"/>
            </a:xfrm>
            <a:custGeom>
              <a:rect b="b" l="l" r="r" t="t"/>
              <a:pathLst>
                <a:path extrusionOk="0" h="563" w="2464">
                  <a:moveTo>
                    <a:pt x="215" y="1"/>
                  </a:moveTo>
                  <a:cubicBezTo>
                    <a:pt x="108" y="1"/>
                    <a:pt x="1" y="108"/>
                    <a:pt x="1" y="241"/>
                  </a:cubicBezTo>
                  <a:cubicBezTo>
                    <a:pt x="1" y="456"/>
                    <a:pt x="108" y="563"/>
                    <a:pt x="215" y="563"/>
                  </a:cubicBezTo>
                  <a:lnTo>
                    <a:pt x="2222" y="563"/>
                  </a:lnTo>
                  <a:cubicBezTo>
                    <a:pt x="2329" y="563"/>
                    <a:pt x="2463" y="456"/>
                    <a:pt x="2463" y="241"/>
                  </a:cubicBezTo>
                  <a:cubicBezTo>
                    <a:pt x="2463" y="108"/>
                    <a:pt x="2329" y="1"/>
                    <a:pt x="2222"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9"/>
            <p:cNvSpPr/>
            <p:nvPr/>
          </p:nvSpPr>
          <p:spPr>
            <a:xfrm>
              <a:off x="4087777" y="2156103"/>
              <a:ext cx="60568" cy="13269"/>
            </a:xfrm>
            <a:custGeom>
              <a:rect b="b" l="l" r="r" t="t"/>
              <a:pathLst>
                <a:path extrusionOk="0" h="563" w="2570">
                  <a:moveTo>
                    <a:pt x="348" y="1"/>
                  </a:moveTo>
                  <a:cubicBezTo>
                    <a:pt x="134" y="1"/>
                    <a:pt x="0" y="108"/>
                    <a:pt x="0" y="241"/>
                  </a:cubicBezTo>
                  <a:cubicBezTo>
                    <a:pt x="0" y="456"/>
                    <a:pt x="134" y="563"/>
                    <a:pt x="348" y="563"/>
                  </a:cubicBezTo>
                  <a:lnTo>
                    <a:pt x="2248" y="563"/>
                  </a:lnTo>
                  <a:cubicBezTo>
                    <a:pt x="2463" y="563"/>
                    <a:pt x="2570" y="456"/>
                    <a:pt x="2570" y="241"/>
                  </a:cubicBezTo>
                  <a:cubicBezTo>
                    <a:pt x="2570" y="108"/>
                    <a:pt x="2463" y="1"/>
                    <a:pt x="224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9"/>
            <p:cNvSpPr/>
            <p:nvPr/>
          </p:nvSpPr>
          <p:spPr>
            <a:xfrm>
              <a:off x="3872653" y="2230529"/>
              <a:ext cx="47347" cy="46711"/>
            </a:xfrm>
            <a:custGeom>
              <a:rect b="b" l="l" r="r" t="t"/>
              <a:pathLst>
                <a:path extrusionOk="0" h="1982" w="2009">
                  <a:moveTo>
                    <a:pt x="1664" y="1"/>
                  </a:moveTo>
                  <a:cubicBezTo>
                    <a:pt x="1580" y="1"/>
                    <a:pt x="1500" y="28"/>
                    <a:pt x="1446" y="81"/>
                  </a:cubicBezTo>
                  <a:lnTo>
                    <a:pt x="108" y="1527"/>
                  </a:lnTo>
                  <a:cubicBezTo>
                    <a:pt x="1" y="1634"/>
                    <a:pt x="1" y="1767"/>
                    <a:pt x="1" y="1875"/>
                  </a:cubicBezTo>
                  <a:cubicBezTo>
                    <a:pt x="108" y="1982"/>
                    <a:pt x="322" y="1982"/>
                    <a:pt x="429" y="1982"/>
                  </a:cubicBezTo>
                  <a:lnTo>
                    <a:pt x="429" y="1875"/>
                  </a:lnTo>
                  <a:lnTo>
                    <a:pt x="1901" y="536"/>
                  </a:lnTo>
                  <a:cubicBezTo>
                    <a:pt x="2008" y="429"/>
                    <a:pt x="2008" y="188"/>
                    <a:pt x="1901" y="81"/>
                  </a:cubicBezTo>
                  <a:cubicBezTo>
                    <a:pt x="1834" y="28"/>
                    <a:pt x="1747" y="1"/>
                    <a:pt x="1664"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9"/>
            <p:cNvSpPr/>
            <p:nvPr/>
          </p:nvSpPr>
          <p:spPr>
            <a:xfrm>
              <a:off x="4056220" y="2046349"/>
              <a:ext cx="47347" cy="46711"/>
            </a:xfrm>
            <a:custGeom>
              <a:rect b="b" l="l" r="r" t="t"/>
              <a:pathLst>
                <a:path extrusionOk="0" h="1982" w="2009">
                  <a:moveTo>
                    <a:pt x="1700" y="0"/>
                  </a:moveTo>
                  <a:cubicBezTo>
                    <a:pt x="1634" y="0"/>
                    <a:pt x="1580" y="27"/>
                    <a:pt x="1580" y="81"/>
                  </a:cubicBezTo>
                  <a:lnTo>
                    <a:pt x="135" y="1419"/>
                  </a:lnTo>
                  <a:cubicBezTo>
                    <a:pt x="1" y="1553"/>
                    <a:pt x="1" y="1767"/>
                    <a:pt x="135" y="1874"/>
                  </a:cubicBezTo>
                  <a:cubicBezTo>
                    <a:pt x="242" y="1874"/>
                    <a:pt x="242" y="1981"/>
                    <a:pt x="349" y="1981"/>
                  </a:cubicBezTo>
                  <a:cubicBezTo>
                    <a:pt x="349" y="1981"/>
                    <a:pt x="456" y="1874"/>
                    <a:pt x="563" y="1874"/>
                  </a:cubicBezTo>
                  <a:lnTo>
                    <a:pt x="1901" y="429"/>
                  </a:lnTo>
                  <a:cubicBezTo>
                    <a:pt x="2008" y="322"/>
                    <a:pt x="2008" y="214"/>
                    <a:pt x="1901" y="81"/>
                  </a:cubicBezTo>
                  <a:cubicBezTo>
                    <a:pt x="1848" y="27"/>
                    <a:pt x="1767" y="0"/>
                    <a:pt x="170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9"/>
            <p:cNvSpPr/>
            <p:nvPr/>
          </p:nvSpPr>
          <p:spPr>
            <a:xfrm>
              <a:off x="4056220" y="2230529"/>
              <a:ext cx="47347" cy="47748"/>
            </a:xfrm>
            <a:custGeom>
              <a:rect b="b" l="l" r="r" t="t"/>
              <a:pathLst>
                <a:path extrusionOk="0" h="2026" w="2009">
                  <a:moveTo>
                    <a:pt x="349" y="1"/>
                  </a:moveTo>
                  <a:cubicBezTo>
                    <a:pt x="268" y="1"/>
                    <a:pt x="188" y="28"/>
                    <a:pt x="135" y="81"/>
                  </a:cubicBezTo>
                  <a:cubicBezTo>
                    <a:pt x="1" y="188"/>
                    <a:pt x="1" y="429"/>
                    <a:pt x="135" y="536"/>
                  </a:cubicBezTo>
                  <a:lnTo>
                    <a:pt x="1580" y="1875"/>
                  </a:lnTo>
                  <a:cubicBezTo>
                    <a:pt x="1580" y="1950"/>
                    <a:pt x="1687" y="2026"/>
                    <a:pt x="1788" y="2026"/>
                  </a:cubicBezTo>
                  <a:cubicBezTo>
                    <a:pt x="1829" y="2026"/>
                    <a:pt x="1870" y="2013"/>
                    <a:pt x="1901" y="1982"/>
                  </a:cubicBezTo>
                  <a:cubicBezTo>
                    <a:pt x="2008" y="1875"/>
                    <a:pt x="2008" y="1634"/>
                    <a:pt x="2008" y="1527"/>
                  </a:cubicBezTo>
                  <a:lnTo>
                    <a:pt x="1901" y="1527"/>
                  </a:lnTo>
                  <a:lnTo>
                    <a:pt x="563" y="81"/>
                  </a:lnTo>
                  <a:cubicBezTo>
                    <a:pt x="509" y="28"/>
                    <a:pt x="429" y="1"/>
                    <a:pt x="349"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9"/>
            <p:cNvSpPr/>
            <p:nvPr/>
          </p:nvSpPr>
          <p:spPr>
            <a:xfrm>
              <a:off x="3872653" y="2046349"/>
              <a:ext cx="44825" cy="46074"/>
            </a:xfrm>
            <a:custGeom>
              <a:rect b="b" l="l" r="r" t="t"/>
              <a:pathLst>
                <a:path extrusionOk="0" h="1955" w="1902">
                  <a:moveTo>
                    <a:pt x="269" y="0"/>
                  </a:moveTo>
                  <a:cubicBezTo>
                    <a:pt x="215" y="0"/>
                    <a:pt x="162" y="27"/>
                    <a:pt x="108" y="81"/>
                  </a:cubicBezTo>
                  <a:cubicBezTo>
                    <a:pt x="1" y="214"/>
                    <a:pt x="1" y="429"/>
                    <a:pt x="108" y="429"/>
                  </a:cubicBezTo>
                  <a:lnTo>
                    <a:pt x="1446" y="1874"/>
                  </a:lnTo>
                  <a:cubicBezTo>
                    <a:pt x="1500" y="1927"/>
                    <a:pt x="1580" y="1954"/>
                    <a:pt x="1664" y="1954"/>
                  </a:cubicBezTo>
                  <a:cubicBezTo>
                    <a:pt x="1747" y="1954"/>
                    <a:pt x="1834" y="1927"/>
                    <a:pt x="1901" y="1874"/>
                  </a:cubicBezTo>
                  <a:lnTo>
                    <a:pt x="1901" y="1419"/>
                  </a:lnTo>
                  <a:lnTo>
                    <a:pt x="429" y="81"/>
                  </a:lnTo>
                  <a:cubicBezTo>
                    <a:pt x="376" y="27"/>
                    <a:pt x="322" y="0"/>
                    <a:pt x="269"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9"/>
            <p:cNvSpPr/>
            <p:nvPr/>
          </p:nvSpPr>
          <p:spPr>
            <a:xfrm>
              <a:off x="3980521" y="2004092"/>
              <a:ext cx="12656" cy="57410"/>
            </a:xfrm>
            <a:custGeom>
              <a:rect b="b" l="l" r="r" t="t"/>
              <a:pathLst>
                <a:path extrusionOk="0" h="2436" w="537">
                  <a:moveTo>
                    <a:pt x="322" y="0"/>
                  </a:moveTo>
                  <a:cubicBezTo>
                    <a:pt x="108" y="0"/>
                    <a:pt x="1" y="107"/>
                    <a:pt x="1" y="214"/>
                  </a:cubicBezTo>
                  <a:lnTo>
                    <a:pt x="1" y="2222"/>
                  </a:lnTo>
                  <a:cubicBezTo>
                    <a:pt x="1" y="2329"/>
                    <a:pt x="108" y="2436"/>
                    <a:pt x="322" y="2436"/>
                  </a:cubicBezTo>
                  <a:cubicBezTo>
                    <a:pt x="429" y="2436"/>
                    <a:pt x="536" y="2329"/>
                    <a:pt x="536" y="2222"/>
                  </a:cubicBezTo>
                  <a:lnTo>
                    <a:pt x="536" y="214"/>
                  </a:lnTo>
                  <a:cubicBezTo>
                    <a:pt x="536" y="107"/>
                    <a:pt x="429" y="0"/>
                    <a:pt x="32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89"/>
          <p:cNvGrpSpPr/>
          <p:nvPr/>
        </p:nvGrpSpPr>
        <p:grpSpPr>
          <a:xfrm>
            <a:off x="4994863" y="3336168"/>
            <a:ext cx="215715" cy="221994"/>
            <a:chOff x="6242825" y="2615925"/>
            <a:chExt cx="483125" cy="483225"/>
          </a:xfrm>
        </p:grpSpPr>
        <p:sp>
          <p:nvSpPr>
            <p:cNvPr id="958" name="Google Shape;958;p89"/>
            <p:cNvSpPr/>
            <p:nvPr/>
          </p:nvSpPr>
          <p:spPr>
            <a:xfrm>
              <a:off x="6242825" y="2672550"/>
              <a:ext cx="483125" cy="426600"/>
            </a:xfrm>
            <a:custGeom>
              <a:rect b="b" l="l" r="r" t="t"/>
              <a:pathLst>
                <a:path extrusionOk="0" h="17064" w="19325">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9" name="Google Shape;959;p89"/>
            <p:cNvSpPr/>
            <p:nvPr/>
          </p:nvSpPr>
          <p:spPr>
            <a:xfrm>
              <a:off x="6413650"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0" name="Google Shape;960;p89"/>
            <p:cNvSpPr/>
            <p:nvPr/>
          </p:nvSpPr>
          <p:spPr>
            <a:xfrm>
              <a:off x="6526875"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1" name="Google Shape;961;p89"/>
            <p:cNvSpPr/>
            <p:nvPr/>
          </p:nvSpPr>
          <p:spPr>
            <a:xfrm>
              <a:off x="6611800"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2" name="Google Shape;962;p89"/>
            <p:cNvSpPr/>
            <p:nvPr/>
          </p:nvSpPr>
          <p:spPr>
            <a:xfrm>
              <a:off x="6328725"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63" name="Google Shape;963;p89"/>
          <p:cNvSpPr txBox="1"/>
          <p:nvPr/>
        </p:nvSpPr>
        <p:spPr>
          <a:xfrm>
            <a:off x="5208051" y="3872725"/>
            <a:ext cx="13812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latin typeface="Roboto"/>
                <a:ea typeface="Roboto"/>
                <a:cs typeface="Roboto"/>
                <a:sym typeface="Roboto"/>
              </a:rPr>
              <a:t>Modular Production Systems</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a:solidFill>
                <a:srgbClr val="333333"/>
              </a:solidFill>
              <a:latin typeface="Roboto"/>
              <a:ea typeface="Roboto"/>
              <a:cs typeface="Roboto"/>
              <a:sym typeface="Roboto"/>
            </a:endParaRPr>
          </a:p>
          <a:p>
            <a:pPr indent="0" lvl="0" marL="0" rtl="0" algn="l">
              <a:spcBef>
                <a:spcPts val="0"/>
              </a:spcBef>
              <a:spcAft>
                <a:spcPts val="0"/>
              </a:spcAft>
              <a:buNone/>
            </a:pPr>
            <a:r>
              <a:t/>
            </a:r>
            <a:endParaRPr>
              <a:solidFill>
                <a:srgbClr val="333333"/>
              </a:solidFill>
              <a:latin typeface="Roboto"/>
              <a:ea typeface="Roboto"/>
              <a:cs typeface="Roboto"/>
              <a:sym typeface="Roboto"/>
            </a:endParaRPr>
          </a:p>
        </p:txBody>
      </p:sp>
      <p:sp>
        <p:nvSpPr>
          <p:cNvPr id="964" name="Google Shape;964;p89"/>
          <p:cNvSpPr txBox="1"/>
          <p:nvPr/>
        </p:nvSpPr>
        <p:spPr>
          <a:xfrm>
            <a:off x="7390675" y="3232063"/>
            <a:ext cx="12864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latin typeface="Roboto"/>
                <a:ea typeface="Roboto"/>
                <a:cs typeface="Roboto"/>
                <a:sym typeface="Roboto"/>
              </a:rPr>
              <a:t>Geographic Constraints</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rgbClr val="333333"/>
              </a:solidFill>
              <a:latin typeface="Roboto"/>
              <a:ea typeface="Roboto"/>
              <a:cs typeface="Roboto"/>
              <a:sym typeface="Roboto"/>
            </a:endParaRPr>
          </a:p>
        </p:txBody>
      </p:sp>
      <p:grpSp>
        <p:nvGrpSpPr>
          <p:cNvPr id="965" name="Google Shape;965;p89"/>
          <p:cNvGrpSpPr/>
          <p:nvPr/>
        </p:nvGrpSpPr>
        <p:grpSpPr>
          <a:xfrm>
            <a:off x="7174946" y="4018125"/>
            <a:ext cx="215741" cy="215393"/>
            <a:chOff x="3827874" y="2004092"/>
            <a:chExt cx="320471" cy="346961"/>
          </a:xfrm>
        </p:grpSpPr>
        <p:sp>
          <p:nvSpPr>
            <p:cNvPr id="966" name="Google Shape;966;p89"/>
            <p:cNvSpPr/>
            <p:nvPr/>
          </p:nvSpPr>
          <p:spPr>
            <a:xfrm>
              <a:off x="3896008" y="2072202"/>
              <a:ext cx="181682" cy="278851"/>
            </a:xfrm>
            <a:custGeom>
              <a:rect b="b" l="l" r="r" t="t"/>
              <a:pathLst>
                <a:path extrusionOk="0" h="11832" w="7709">
                  <a:moveTo>
                    <a:pt x="3818" y="664"/>
                  </a:moveTo>
                  <a:cubicBezTo>
                    <a:pt x="3883" y="664"/>
                    <a:pt x="3949" y="666"/>
                    <a:pt x="4015" y="670"/>
                  </a:cubicBezTo>
                  <a:cubicBezTo>
                    <a:pt x="5701" y="670"/>
                    <a:pt x="7147" y="2115"/>
                    <a:pt x="7147" y="3801"/>
                  </a:cubicBezTo>
                  <a:cubicBezTo>
                    <a:pt x="7147" y="5006"/>
                    <a:pt x="6585" y="6237"/>
                    <a:pt x="5461" y="6906"/>
                  </a:cubicBezTo>
                  <a:cubicBezTo>
                    <a:pt x="5461" y="7013"/>
                    <a:pt x="5353" y="7013"/>
                    <a:pt x="5353" y="7147"/>
                  </a:cubicBezTo>
                  <a:lnTo>
                    <a:pt x="5353" y="8593"/>
                  </a:lnTo>
                  <a:lnTo>
                    <a:pt x="2463" y="8593"/>
                  </a:lnTo>
                  <a:lnTo>
                    <a:pt x="2463" y="7147"/>
                  </a:lnTo>
                  <a:cubicBezTo>
                    <a:pt x="2463" y="7013"/>
                    <a:pt x="2356" y="7013"/>
                    <a:pt x="2249" y="6906"/>
                  </a:cubicBezTo>
                  <a:cubicBezTo>
                    <a:pt x="1232" y="6237"/>
                    <a:pt x="562" y="5006"/>
                    <a:pt x="562" y="3801"/>
                  </a:cubicBezTo>
                  <a:cubicBezTo>
                    <a:pt x="666" y="2071"/>
                    <a:pt x="2015" y="664"/>
                    <a:pt x="3818" y="664"/>
                  </a:cubicBezTo>
                  <a:close/>
                  <a:moveTo>
                    <a:pt x="5353" y="9155"/>
                  </a:moveTo>
                  <a:lnTo>
                    <a:pt x="5353" y="9824"/>
                  </a:lnTo>
                  <a:lnTo>
                    <a:pt x="2463" y="9824"/>
                  </a:lnTo>
                  <a:lnTo>
                    <a:pt x="2463" y="9155"/>
                  </a:lnTo>
                  <a:close/>
                  <a:moveTo>
                    <a:pt x="5139" y="10359"/>
                  </a:moveTo>
                  <a:lnTo>
                    <a:pt x="4577" y="11269"/>
                  </a:lnTo>
                  <a:lnTo>
                    <a:pt x="3239" y="11269"/>
                  </a:lnTo>
                  <a:lnTo>
                    <a:pt x="2677" y="10359"/>
                  </a:lnTo>
                  <a:close/>
                  <a:moveTo>
                    <a:pt x="3908" y="1"/>
                  </a:moveTo>
                  <a:cubicBezTo>
                    <a:pt x="1794" y="1"/>
                    <a:pt x="0" y="1660"/>
                    <a:pt x="0" y="3801"/>
                  </a:cubicBezTo>
                  <a:cubicBezTo>
                    <a:pt x="107" y="5247"/>
                    <a:pt x="777" y="6478"/>
                    <a:pt x="1901" y="7361"/>
                  </a:cubicBezTo>
                  <a:lnTo>
                    <a:pt x="1901" y="10038"/>
                  </a:lnTo>
                  <a:lnTo>
                    <a:pt x="1901" y="10145"/>
                  </a:lnTo>
                  <a:lnTo>
                    <a:pt x="1901" y="10252"/>
                  </a:lnTo>
                  <a:lnTo>
                    <a:pt x="2918" y="11590"/>
                  </a:lnTo>
                  <a:cubicBezTo>
                    <a:pt x="2918" y="11697"/>
                    <a:pt x="3025" y="11831"/>
                    <a:pt x="3132" y="11831"/>
                  </a:cubicBezTo>
                  <a:lnTo>
                    <a:pt x="4684" y="11831"/>
                  </a:lnTo>
                  <a:cubicBezTo>
                    <a:pt x="4791" y="11831"/>
                    <a:pt x="4791" y="11697"/>
                    <a:pt x="4925" y="11590"/>
                  </a:cubicBezTo>
                  <a:lnTo>
                    <a:pt x="5808" y="10252"/>
                  </a:lnTo>
                  <a:lnTo>
                    <a:pt x="5916" y="10145"/>
                  </a:lnTo>
                  <a:lnTo>
                    <a:pt x="5916" y="10038"/>
                  </a:lnTo>
                  <a:lnTo>
                    <a:pt x="5916" y="7361"/>
                  </a:lnTo>
                  <a:cubicBezTo>
                    <a:pt x="7040" y="6478"/>
                    <a:pt x="7709" y="5247"/>
                    <a:pt x="7709" y="3801"/>
                  </a:cubicBezTo>
                  <a:cubicBezTo>
                    <a:pt x="7709" y="1660"/>
                    <a:pt x="6023" y="1"/>
                    <a:pt x="390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9"/>
            <p:cNvSpPr/>
            <p:nvPr/>
          </p:nvSpPr>
          <p:spPr>
            <a:xfrm>
              <a:off x="3983043" y="2101214"/>
              <a:ext cx="68157" cy="68157"/>
            </a:xfrm>
            <a:custGeom>
              <a:rect b="b" l="l" r="r" t="t"/>
              <a:pathLst>
                <a:path extrusionOk="0" h="2892" w="2892">
                  <a:moveTo>
                    <a:pt x="322" y="1"/>
                  </a:moveTo>
                  <a:cubicBezTo>
                    <a:pt x="108" y="1"/>
                    <a:pt x="1" y="108"/>
                    <a:pt x="1" y="215"/>
                  </a:cubicBezTo>
                  <a:cubicBezTo>
                    <a:pt x="1" y="429"/>
                    <a:pt x="108" y="563"/>
                    <a:pt x="322" y="563"/>
                  </a:cubicBezTo>
                  <a:cubicBezTo>
                    <a:pt x="1446" y="563"/>
                    <a:pt x="2330" y="1446"/>
                    <a:pt x="2330" y="2570"/>
                  </a:cubicBezTo>
                  <a:cubicBezTo>
                    <a:pt x="2330" y="2785"/>
                    <a:pt x="2437" y="2892"/>
                    <a:pt x="2678" y="2892"/>
                  </a:cubicBezTo>
                  <a:cubicBezTo>
                    <a:pt x="2785" y="2892"/>
                    <a:pt x="2892" y="2785"/>
                    <a:pt x="2892" y="2570"/>
                  </a:cubicBezTo>
                  <a:cubicBezTo>
                    <a:pt x="2892" y="1098"/>
                    <a:pt x="1768" y="1"/>
                    <a:pt x="322"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9"/>
            <p:cNvSpPr/>
            <p:nvPr/>
          </p:nvSpPr>
          <p:spPr>
            <a:xfrm>
              <a:off x="3827874" y="2156103"/>
              <a:ext cx="58070" cy="13269"/>
            </a:xfrm>
            <a:custGeom>
              <a:rect b="b" l="l" r="r" t="t"/>
              <a:pathLst>
                <a:path extrusionOk="0" h="563" w="2464">
                  <a:moveTo>
                    <a:pt x="215" y="1"/>
                  </a:moveTo>
                  <a:cubicBezTo>
                    <a:pt x="108" y="1"/>
                    <a:pt x="1" y="108"/>
                    <a:pt x="1" y="241"/>
                  </a:cubicBezTo>
                  <a:cubicBezTo>
                    <a:pt x="1" y="456"/>
                    <a:pt x="108" y="563"/>
                    <a:pt x="215" y="563"/>
                  </a:cubicBezTo>
                  <a:lnTo>
                    <a:pt x="2222" y="563"/>
                  </a:lnTo>
                  <a:cubicBezTo>
                    <a:pt x="2329" y="563"/>
                    <a:pt x="2463" y="456"/>
                    <a:pt x="2463" y="241"/>
                  </a:cubicBezTo>
                  <a:cubicBezTo>
                    <a:pt x="2463" y="108"/>
                    <a:pt x="2329" y="1"/>
                    <a:pt x="2222"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9"/>
            <p:cNvSpPr/>
            <p:nvPr/>
          </p:nvSpPr>
          <p:spPr>
            <a:xfrm>
              <a:off x="4087777" y="2156103"/>
              <a:ext cx="60568" cy="13269"/>
            </a:xfrm>
            <a:custGeom>
              <a:rect b="b" l="l" r="r" t="t"/>
              <a:pathLst>
                <a:path extrusionOk="0" h="563" w="2570">
                  <a:moveTo>
                    <a:pt x="348" y="1"/>
                  </a:moveTo>
                  <a:cubicBezTo>
                    <a:pt x="134" y="1"/>
                    <a:pt x="0" y="108"/>
                    <a:pt x="0" y="241"/>
                  </a:cubicBezTo>
                  <a:cubicBezTo>
                    <a:pt x="0" y="456"/>
                    <a:pt x="134" y="563"/>
                    <a:pt x="348" y="563"/>
                  </a:cubicBezTo>
                  <a:lnTo>
                    <a:pt x="2248" y="563"/>
                  </a:lnTo>
                  <a:cubicBezTo>
                    <a:pt x="2463" y="563"/>
                    <a:pt x="2570" y="456"/>
                    <a:pt x="2570" y="241"/>
                  </a:cubicBezTo>
                  <a:cubicBezTo>
                    <a:pt x="2570" y="108"/>
                    <a:pt x="2463" y="1"/>
                    <a:pt x="2248"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9"/>
            <p:cNvSpPr/>
            <p:nvPr/>
          </p:nvSpPr>
          <p:spPr>
            <a:xfrm>
              <a:off x="3872653" y="2230529"/>
              <a:ext cx="47347" cy="46711"/>
            </a:xfrm>
            <a:custGeom>
              <a:rect b="b" l="l" r="r" t="t"/>
              <a:pathLst>
                <a:path extrusionOk="0" h="1982" w="2009">
                  <a:moveTo>
                    <a:pt x="1664" y="1"/>
                  </a:moveTo>
                  <a:cubicBezTo>
                    <a:pt x="1580" y="1"/>
                    <a:pt x="1500" y="28"/>
                    <a:pt x="1446" y="81"/>
                  </a:cubicBezTo>
                  <a:lnTo>
                    <a:pt x="108" y="1527"/>
                  </a:lnTo>
                  <a:cubicBezTo>
                    <a:pt x="1" y="1634"/>
                    <a:pt x="1" y="1767"/>
                    <a:pt x="1" y="1875"/>
                  </a:cubicBezTo>
                  <a:cubicBezTo>
                    <a:pt x="108" y="1982"/>
                    <a:pt x="322" y="1982"/>
                    <a:pt x="429" y="1982"/>
                  </a:cubicBezTo>
                  <a:lnTo>
                    <a:pt x="429" y="1875"/>
                  </a:lnTo>
                  <a:lnTo>
                    <a:pt x="1901" y="536"/>
                  </a:lnTo>
                  <a:cubicBezTo>
                    <a:pt x="2008" y="429"/>
                    <a:pt x="2008" y="188"/>
                    <a:pt x="1901" y="81"/>
                  </a:cubicBezTo>
                  <a:cubicBezTo>
                    <a:pt x="1834" y="28"/>
                    <a:pt x="1747" y="1"/>
                    <a:pt x="1664"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9"/>
            <p:cNvSpPr/>
            <p:nvPr/>
          </p:nvSpPr>
          <p:spPr>
            <a:xfrm>
              <a:off x="4056220" y="2046349"/>
              <a:ext cx="47347" cy="46711"/>
            </a:xfrm>
            <a:custGeom>
              <a:rect b="b" l="l" r="r" t="t"/>
              <a:pathLst>
                <a:path extrusionOk="0" h="1982" w="2009">
                  <a:moveTo>
                    <a:pt x="1700" y="0"/>
                  </a:moveTo>
                  <a:cubicBezTo>
                    <a:pt x="1634" y="0"/>
                    <a:pt x="1580" y="27"/>
                    <a:pt x="1580" y="81"/>
                  </a:cubicBezTo>
                  <a:lnTo>
                    <a:pt x="135" y="1419"/>
                  </a:lnTo>
                  <a:cubicBezTo>
                    <a:pt x="1" y="1553"/>
                    <a:pt x="1" y="1767"/>
                    <a:pt x="135" y="1874"/>
                  </a:cubicBezTo>
                  <a:cubicBezTo>
                    <a:pt x="242" y="1874"/>
                    <a:pt x="242" y="1981"/>
                    <a:pt x="349" y="1981"/>
                  </a:cubicBezTo>
                  <a:cubicBezTo>
                    <a:pt x="349" y="1981"/>
                    <a:pt x="456" y="1874"/>
                    <a:pt x="563" y="1874"/>
                  </a:cubicBezTo>
                  <a:lnTo>
                    <a:pt x="1901" y="429"/>
                  </a:lnTo>
                  <a:cubicBezTo>
                    <a:pt x="2008" y="322"/>
                    <a:pt x="2008" y="214"/>
                    <a:pt x="1901" y="81"/>
                  </a:cubicBezTo>
                  <a:cubicBezTo>
                    <a:pt x="1848" y="27"/>
                    <a:pt x="1767" y="0"/>
                    <a:pt x="1700"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9"/>
            <p:cNvSpPr/>
            <p:nvPr/>
          </p:nvSpPr>
          <p:spPr>
            <a:xfrm>
              <a:off x="4056220" y="2230529"/>
              <a:ext cx="47347" cy="47748"/>
            </a:xfrm>
            <a:custGeom>
              <a:rect b="b" l="l" r="r" t="t"/>
              <a:pathLst>
                <a:path extrusionOk="0" h="2026" w="2009">
                  <a:moveTo>
                    <a:pt x="349" y="1"/>
                  </a:moveTo>
                  <a:cubicBezTo>
                    <a:pt x="268" y="1"/>
                    <a:pt x="188" y="28"/>
                    <a:pt x="135" y="81"/>
                  </a:cubicBezTo>
                  <a:cubicBezTo>
                    <a:pt x="1" y="188"/>
                    <a:pt x="1" y="429"/>
                    <a:pt x="135" y="536"/>
                  </a:cubicBezTo>
                  <a:lnTo>
                    <a:pt x="1580" y="1875"/>
                  </a:lnTo>
                  <a:cubicBezTo>
                    <a:pt x="1580" y="1950"/>
                    <a:pt x="1687" y="2026"/>
                    <a:pt x="1788" y="2026"/>
                  </a:cubicBezTo>
                  <a:cubicBezTo>
                    <a:pt x="1829" y="2026"/>
                    <a:pt x="1870" y="2013"/>
                    <a:pt x="1901" y="1982"/>
                  </a:cubicBezTo>
                  <a:cubicBezTo>
                    <a:pt x="2008" y="1875"/>
                    <a:pt x="2008" y="1634"/>
                    <a:pt x="2008" y="1527"/>
                  </a:cubicBezTo>
                  <a:lnTo>
                    <a:pt x="1901" y="1527"/>
                  </a:lnTo>
                  <a:lnTo>
                    <a:pt x="563" y="81"/>
                  </a:lnTo>
                  <a:cubicBezTo>
                    <a:pt x="509" y="28"/>
                    <a:pt x="429" y="1"/>
                    <a:pt x="349"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9"/>
            <p:cNvSpPr/>
            <p:nvPr/>
          </p:nvSpPr>
          <p:spPr>
            <a:xfrm>
              <a:off x="3872653" y="2046349"/>
              <a:ext cx="44825" cy="46074"/>
            </a:xfrm>
            <a:custGeom>
              <a:rect b="b" l="l" r="r" t="t"/>
              <a:pathLst>
                <a:path extrusionOk="0" h="1955" w="1902">
                  <a:moveTo>
                    <a:pt x="269" y="0"/>
                  </a:moveTo>
                  <a:cubicBezTo>
                    <a:pt x="215" y="0"/>
                    <a:pt x="162" y="27"/>
                    <a:pt x="108" y="81"/>
                  </a:cubicBezTo>
                  <a:cubicBezTo>
                    <a:pt x="1" y="214"/>
                    <a:pt x="1" y="429"/>
                    <a:pt x="108" y="429"/>
                  </a:cubicBezTo>
                  <a:lnTo>
                    <a:pt x="1446" y="1874"/>
                  </a:lnTo>
                  <a:cubicBezTo>
                    <a:pt x="1500" y="1927"/>
                    <a:pt x="1580" y="1954"/>
                    <a:pt x="1664" y="1954"/>
                  </a:cubicBezTo>
                  <a:cubicBezTo>
                    <a:pt x="1747" y="1954"/>
                    <a:pt x="1834" y="1927"/>
                    <a:pt x="1901" y="1874"/>
                  </a:cubicBezTo>
                  <a:lnTo>
                    <a:pt x="1901" y="1419"/>
                  </a:lnTo>
                  <a:lnTo>
                    <a:pt x="429" y="81"/>
                  </a:lnTo>
                  <a:cubicBezTo>
                    <a:pt x="376" y="27"/>
                    <a:pt x="322" y="0"/>
                    <a:pt x="269"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9"/>
            <p:cNvSpPr/>
            <p:nvPr/>
          </p:nvSpPr>
          <p:spPr>
            <a:xfrm>
              <a:off x="3980521" y="2004092"/>
              <a:ext cx="12656" cy="57410"/>
            </a:xfrm>
            <a:custGeom>
              <a:rect b="b" l="l" r="r" t="t"/>
              <a:pathLst>
                <a:path extrusionOk="0" h="2436" w="537">
                  <a:moveTo>
                    <a:pt x="322" y="0"/>
                  </a:moveTo>
                  <a:cubicBezTo>
                    <a:pt x="108" y="0"/>
                    <a:pt x="1" y="107"/>
                    <a:pt x="1" y="214"/>
                  </a:cubicBezTo>
                  <a:lnTo>
                    <a:pt x="1" y="2222"/>
                  </a:lnTo>
                  <a:cubicBezTo>
                    <a:pt x="1" y="2329"/>
                    <a:pt x="108" y="2436"/>
                    <a:pt x="322" y="2436"/>
                  </a:cubicBezTo>
                  <a:cubicBezTo>
                    <a:pt x="429" y="2436"/>
                    <a:pt x="536" y="2329"/>
                    <a:pt x="536" y="2222"/>
                  </a:cubicBezTo>
                  <a:lnTo>
                    <a:pt x="536" y="214"/>
                  </a:lnTo>
                  <a:cubicBezTo>
                    <a:pt x="536" y="107"/>
                    <a:pt x="429" y="0"/>
                    <a:pt x="32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89"/>
          <p:cNvGrpSpPr/>
          <p:nvPr/>
        </p:nvGrpSpPr>
        <p:grpSpPr>
          <a:xfrm>
            <a:off x="7174950" y="3336168"/>
            <a:ext cx="215715" cy="221994"/>
            <a:chOff x="6242825" y="2615925"/>
            <a:chExt cx="483125" cy="483225"/>
          </a:xfrm>
        </p:grpSpPr>
        <p:sp>
          <p:nvSpPr>
            <p:cNvPr id="976" name="Google Shape;976;p89"/>
            <p:cNvSpPr/>
            <p:nvPr/>
          </p:nvSpPr>
          <p:spPr>
            <a:xfrm>
              <a:off x="6242825" y="2672550"/>
              <a:ext cx="483125" cy="426600"/>
            </a:xfrm>
            <a:custGeom>
              <a:rect b="b" l="l" r="r" t="t"/>
              <a:pathLst>
                <a:path extrusionOk="0" h="17064" w="19325">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7" name="Google Shape;977;p89"/>
            <p:cNvSpPr/>
            <p:nvPr/>
          </p:nvSpPr>
          <p:spPr>
            <a:xfrm>
              <a:off x="6413650"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8" name="Google Shape;978;p89"/>
            <p:cNvSpPr/>
            <p:nvPr/>
          </p:nvSpPr>
          <p:spPr>
            <a:xfrm>
              <a:off x="6526875"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9" name="Google Shape;979;p89"/>
            <p:cNvSpPr/>
            <p:nvPr/>
          </p:nvSpPr>
          <p:spPr>
            <a:xfrm>
              <a:off x="6611800"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80" name="Google Shape;980;p89"/>
            <p:cNvSpPr/>
            <p:nvPr/>
          </p:nvSpPr>
          <p:spPr>
            <a:xfrm>
              <a:off x="6328725"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81" name="Google Shape;981;p89"/>
          <p:cNvSpPr txBox="1"/>
          <p:nvPr/>
        </p:nvSpPr>
        <p:spPr>
          <a:xfrm>
            <a:off x="7388125" y="3872725"/>
            <a:ext cx="12864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latin typeface="Roboto"/>
                <a:ea typeface="Roboto"/>
                <a:cs typeface="Roboto"/>
                <a:sym typeface="Roboto"/>
              </a:rPr>
              <a:t>Agile Logistic Solutions</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sz="1000">
              <a:solidFill>
                <a:srgbClr val="333333"/>
              </a:solidFill>
              <a:latin typeface="Roboto"/>
              <a:ea typeface="Roboto"/>
              <a:cs typeface="Roboto"/>
              <a:sym typeface="Roboto"/>
            </a:endParaRPr>
          </a:p>
          <a:p>
            <a:pPr indent="0" lvl="0" marL="0" rtl="0" algn="l">
              <a:spcBef>
                <a:spcPts val="0"/>
              </a:spcBef>
              <a:spcAft>
                <a:spcPts val="0"/>
              </a:spcAft>
              <a:buNone/>
            </a:pPr>
            <a:r>
              <a:t/>
            </a:r>
            <a:endParaRPr>
              <a:solidFill>
                <a:srgbClr val="333333"/>
              </a:solidFill>
              <a:latin typeface="Roboto"/>
              <a:ea typeface="Roboto"/>
              <a:cs typeface="Roboto"/>
              <a:sym typeface="Roboto"/>
            </a:endParaRPr>
          </a:p>
          <a:p>
            <a:pPr indent="0" lvl="0" marL="0" rtl="0" algn="l">
              <a:spcBef>
                <a:spcPts val="0"/>
              </a:spcBef>
              <a:spcAft>
                <a:spcPts val="0"/>
              </a:spcAft>
              <a:buNone/>
            </a:pPr>
            <a:r>
              <a:t/>
            </a:r>
            <a:endParaRPr>
              <a:solidFill>
                <a:srgbClr val="333333"/>
              </a:solidFill>
              <a:latin typeface="Roboto"/>
              <a:ea typeface="Roboto"/>
              <a:cs typeface="Roboto"/>
              <a:sym typeface="Roboto"/>
            </a:endParaRPr>
          </a:p>
        </p:txBody>
      </p:sp>
      <p:sp>
        <p:nvSpPr>
          <p:cNvPr id="982" name="Google Shape;982;p89"/>
          <p:cNvSpPr txBox="1"/>
          <p:nvPr/>
        </p:nvSpPr>
        <p:spPr>
          <a:xfrm>
            <a:off x="4752875" y="4683350"/>
            <a:ext cx="3921600" cy="2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
        <p:nvSpPr>
          <p:cNvPr id="983" name="Google Shape;983;p89"/>
          <p:cNvSpPr txBox="1"/>
          <p:nvPr/>
        </p:nvSpPr>
        <p:spPr>
          <a:xfrm>
            <a:off x="2846175" y="4589375"/>
            <a:ext cx="6295200" cy="572700"/>
          </a:xfrm>
          <a:prstGeom prst="rect">
            <a:avLst/>
          </a:prstGeom>
          <a:noFill/>
          <a:ln>
            <a:noFill/>
          </a:ln>
        </p:spPr>
        <p:txBody>
          <a:bodyPr anchorCtr="0" anchor="t" bIns="91425" lIns="91425" spcFirstLastPara="1" rIns="91425" wrap="square" tIns="91425">
            <a:noAutofit/>
          </a:bodyPr>
          <a:lstStyle/>
          <a:p>
            <a:pPr indent="0" lvl="0" marL="0" rtl="0" algn="ctr">
              <a:lnSpc>
                <a:spcPct val="85000"/>
              </a:lnSpc>
              <a:spcBef>
                <a:spcPts val="0"/>
              </a:spcBef>
              <a:spcAft>
                <a:spcPts val="0"/>
              </a:spcAft>
              <a:buNone/>
            </a:pPr>
            <a:r>
              <a:rPr lang="en" sz="2500">
                <a:solidFill>
                  <a:srgbClr val="57068C"/>
                </a:solidFill>
                <a:latin typeface="Montserrat Black"/>
                <a:ea typeface="Montserrat Black"/>
                <a:cs typeface="Montserrat Black"/>
                <a:sym typeface="Montserrat Black"/>
              </a:rPr>
              <a:t>Challenges to Agility</a:t>
            </a:r>
            <a:endParaRPr sz="2500">
              <a:solidFill>
                <a:srgbClr val="57068C"/>
              </a:solidFill>
              <a:latin typeface="Montserrat Black"/>
              <a:ea typeface="Montserrat Black"/>
              <a:cs typeface="Montserrat Black"/>
              <a:sym typeface="Montserrat Black"/>
            </a:endParaRPr>
          </a:p>
        </p:txBody>
      </p:sp>
      <p:sp>
        <p:nvSpPr>
          <p:cNvPr id="984" name="Google Shape;984;p89"/>
          <p:cNvSpPr txBox="1"/>
          <p:nvPr/>
        </p:nvSpPr>
        <p:spPr>
          <a:xfrm>
            <a:off x="441979" y="382425"/>
            <a:ext cx="1286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57068C"/>
                </a:solidFill>
                <a:latin typeface="Catamaran"/>
                <a:ea typeface="Catamaran"/>
                <a:cs typeface="Catamaran"/>
                <a:sym typeface="Catamaran"/>
              </a:rPr>
              <a:t>ALERTNESS</a:t>
            </a:r>
            <a:endParaRPr b="1" sz="1300">
              <a:solidFill>
                <a:srgbClr val="57068C"/>
              </a:solidFill>
              <a:latin typeface="Catamaran"/>
              <a:ea typeface="Catamaran"/>
              <a:cs typeface="Catamaran"/>
              <a:sym typeface="Catamaran"/>
            </a:endParaRPr>
          </a:p>
        </p:txBody>
      </p:sp>
      <p:sp>
        <p:nvSpPr>
          <p:cNvPr id="985" name="Google Shape;985;p89"/>
          <p:cNvSpPr txBox="1"/>
          <p:nvPr/>
        </p:nvSpPr>
        <p:spPr>
          <a:xfrm>
            <a:off x="1489826" y="875475"/>
            <a:ext cx="138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57068C"/>
                </a:solidFill>
                <a:latin typeface="Catamaran"/>
                <a:ea typeface="Catamaran"/>
                <a:cs typeface="Catamaran"/>
                <a:sym typeface="Catamaran"/>
              </a:rPr>
              <a:t>ACCESSIBILITY</a:t>
            </a:r>
            <a:endParaRPr b="1" sz="1300">
              <a:solidFill>
                <a:srgbClr val="57068C"/>
              </a:solidFill>
              <a:latin typeface="Catamaran"/>
              <a:ea typeface="Catamaran"/>
              <a:cs typeface="Catamaran"/>
              <a:sym typeface="Catamaran"/>
            </a:endParaRPr>
          </a:p>
        </p:txBody>
      </p:sp>
      <p:sp>
        <p:nvSpPr>
          <p:cNvPr id="986" name="Google Shape;986;p89"/>
          <p:cNvSpPr txBox="1"/>
          <p:nvPr/>
        </p:nvSpPr>
        <p:spPr>
          <a:xfrm>
            <a:off x="1899979" y="1838200"/>
            <a:ext cx="1286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57068C"/>
                </a:solidFill>
                <a:latin typeface="Catamaran"/>
                <a:ea typeface="Catamaran"/>
                <a:cs typeface="Catamaran"/>
                <a:sym typeface="Catamaran"/>
              </a:rPr>
              <a:t>DECISIVENESS</a:t>
            </a:r>
            <a:endParaRPr b="1" sz="1300">
              <a:solidFill>
                <a:srgbClr val="57068C"/>
              </a:solidFill>
              <a:latin typeface="Catamaran"/>
              <a:ea typeface="Catamaran"/>
              <a:cs typeface="Catamaran"/>
              <a:sym typeface="Catamaran"/>
            </a:endParaRPr>
          </a:p>
        </p:txBody>
      </p:sp>
      <p:sp>
        <p:nvSpPr>
          <p:cNvPr id="987" name="Google Shape;987;p89"/>
          <p:cNvSpPr txBox="1"/>
          <p:nvPr/>
        </p:nvSpPr>
        <p:spPr>
          <a:xfrm>
            <a:off x="1899979" y="2409513"/>
            <a:ext cx="1286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57068C"/>
                </a:solidFill>
                <a:latin typeface="Catamaran"/>
                <a:ea typeface="Catamaran"/>
                <a:cs typeface="Catamaran"/>
                <a:sym typeface="Catamaran"/>
              </a:rPr>
              <a:t>SWIFTNESS</a:t>
            </a:r>
            <a:endParaRPr b="1" sz="1300">
              <a:solidFill>
                <a:srgbClr val="57068C"/>
              </a:solidFill>
              <a:latin typeface="Catamaran"/>
              <a:ea typeface="Catamaran"/>
              <a:cs typeface="Catamaran"/>
              <a:sym typeface="Catamaran"/>
            </a:endParaRPr>
          </a:p>
        </p:txBody>
      </p:sp>
      <p:sp>
        <p:nvSpPr>
          <p:cNvPr id="988" name="Google Shape;988;p89"/>
          <p:cNvSpPr txBox="1"/>
          <p:nvPr/>
        </p:nvSpPr>
        <p:spPr>
          <a:xfrm>
            <a:off x="56554" y="3645950"/>
            <a:ext cx="1286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57068C"/>
                </a:solidFill>
                <a:latin typeface="Catamaran"/>
                <a:ea typeface="Catamaran"/>
                <a:cs typeface="Catamaran"/>
                <a:sym typeface="Catamaran"/>
              </a:rPr>
              <a:t>FLEXIBILITY</a:t>
            </a:r>
            <a:endParaRPr b="1" sz="1300">
              <a:solidFill>
                <a:srgbClr val="57068C"/>
              </a:solidFill>
              <a:latin typeface="Catamaran"/>
              <a:ea typeface="Catamaran"/>
              <a:cs typeface="Catamaran"/>
              <a:sym typeface="Catamaran"/>
            </a:endParaRPr>
          </a:p>
        </p:txBody>
      </p:sp>
      <p:sp>
        <p:nvSpPr>
          <p:cNvPr id="989" name="Google Shape;989;p89"/>
          <p:cNvSpPr txBox="1"/>
          <p:nvPr/>
        </p:nvSpPr>
        <p:spPr>
          <a:xfrm>
            <a:off x="1694475" y="161850"/>
            <a:ext cx="1381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F6979"/>
                </a:solidFill>
                <a:latin typeface="Catamaran Medium"/>
                <a:ea typeface="Catamaran Medium"/>
                <a:cs typeface="Catamaran Medium"/>
                <a:sym typeface="Catamaran Medium"/>
              </a:rPr>
              <a:t>Source: </a:t>
            </a:r>
            <a:r>
              <a:rPr lang="en" sz="800" u="sng">
                <a:solidFill>
                  <a:srgbClr val="3F6979"/>
                </a:solidFill>
                <a:latin typeface="Catamaran Medium"/>
                <a:ea typeface="Catamaran Medium"/>
                <a:cs typeface="Catamaran Medium"/>
                <a:sym typeface="Catamaran Medium"/>
                <a:hlinkClick r:id="rId4">
                  <a:extLst>
                    <a:ext uri="{A12FA001-AC4F-418D-AE19-62706E023703}">
                      <ahyp:hlinkClr val="tx"/>
                    </a:ext>
                  </a:extLst>
                </a:hlinkClick>
              </a:rPr>
              <a:t>Consumer Goods Technology.</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9E9E9E"/>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9E9E9E"/>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9E9E9E"/>
              </a:solidFill>
              <a:latin typeface="Catamaran Medium"/>
              <a:ea typeface="Catamaran Medium"/>
              <a:cs typeface="Catamaran Medium"/>
              <a:sym typeface="Catamaran Medium"/>
            </a:endParaRPr>
          </a:p>
        </p:txBody>
      </p:sp>
      <p:sp>
        <p:nvSpPr>
          <p:cNvPr id="990" name="Google Shape;990;p89"/>
          <p:cNvSpPr txBox="1"/>
          <p:nvPr/>
        </p:nvSpPr>
        <p:spPr>
          <a:xfrm>
            <a:off x="6497000" y="1862700"/>
            <a:ext cx="1381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F6979"/>
                </a:solidFill>
                <a:latin typeface="Catamaran Medium"/>
                <a:ea typeface="Catamaran Medium"/>
                <a:cs typeface="Catamaran Medium"/>
                <a:sym typeface="Catamaran Medium"/>
              </a:rPr>
              <a:t>Source: </a:t>
            </a:r>
            <a:r>
              <a:rPr lang="en" sz="800" u="sng">
                <a:solidFill>
                  <a:srgbClr val="3F6979"/>
                </a:solidFill>
                <a:latin typeface="Catamaran Medium"/>
                <a:ea typeface="Catamaran Medium"/>
                <a:cs typeface="Catamaran Medium"/>
                <a:sym typeface="Catamaran Medium"/>
                <a:hlinkClick r:id="rId5">
                  <a:extLst>
                    <a:ext uri="{A12FA001-AC4F-418D-AE19-62706E023703}">
                      <ahyp:hlinkClr val="tx"/>
                    </a:ext>
                  </a:extLst>
                </a:hlinkClick>
              </a:rPr>
              <a:t>Consumer Goods Technology.</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chemeClr val="lt2"/>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chemeClr val="lt2"/>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chemeClr val="lt2"/>
              </a:solidFill>
              <a:latin typeface="Catamaran Medium"/>
              <a:ea typeface="Catamaran Medium"/>
              <a:cs typeface="Catamaran Medium"/>
              <a:sym typeface="Catamaran Medium"/>
            </a:endParaRPr>
          </a:p>
        </p:txBody>
      </p:sp>
      <p:sp>
        <p:nvSpPr>
          <p:cNvPr id="991" name="Google Shape;991;p89"/>
          <p:cNvSpPr txBox="1"/>
          <p:nvPr/>
        </p:nvSpPr>
        <p:spPr>
          <a:xfrm>
            <a:off x="2669374" y="4430600"/>
            <a:ext cx="2325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F6979"/>
                </a:solidFill>
                <a:latin typeface="Catamaran Medium"/>
                <a:ea typeface="Catamaran Medium"/>
                <a:cs typeface="Catamaran Medium"/>
                <a:sym typeface="Catamaran Medium"/>
              </a:rPr>
              <a:t>Source: </a:t>
            </a:r>
            <a:r>
              <a:rPr lang="en" sz="800" u="sng">
                <a:solidFill>
                  <a:srgbClr val="3F6979"/>
                </a:solidFill>
                <a:latin typeface="Catamaran Medium"/>
                <a:ea typeface="Catamaran Medium"/>
                <a:cs typeface="Catamaran Medium"/>
                <a:sym typeface="Catamaran Medium"/>
                <a:hlinkClick r:id="rId6">
                  <a:extLst>
                    <a:ext uri="{A12FA001-AC4F-418D-AE19-62706E023703}">
                      <ahyp:hlinkClr val="tx"/>
                    </a:ext>
                  </a:extLst>
                </a:hlinkClick>
              </a:rPr>
              <a:t>Digital Data Design Institute at Harvard</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9E9E9E"/>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9E9E9E"/>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9E9E9E"/>
              </a:solidFill>
              <a:latin typeface="Catamaran Medium"/>
              <a:ea typeface="Catamaran Medium"/>
              <a:cs typeface="Catamaran Medium"/>
              <a:sym typeface="Catamaran Medium"/>
            </a:endParaRPr>
          </a:p>
        </p:txBody>
      </p:sp>
      <p:sp>
        <p:nvSpPr>
          <p:cNvPr id="992" name="Google Shape;992;p89"/>
          <p:cNvSpPr txBox="1"/>
          <p:nvPr/>
        </p:nvSpPr>
        <p:spPr>
          <a:xfrm>
            <a:off x="4994875" y="4414750"/>
            <a:ext cx="1381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F6979"/>
                </a:solidFill>
                <a:latin typeface="Catamaran Medium"/>
                <a:ea typeface="Catamaran Medium"/>
                <a:cs typeface="Catamaran Medium"/>
                <a:sym typeface="Catamaran Medium"/>
              </a:rPr>
              <a:t>Source: </a:t>
            </a:r>
            <a:r>
              <a:rPr lang="en" sz="800" u="sng">
                <a:solidFill>
                  <a:srgbClr val="3F6979"/>
                </a:solidFill>
                <a:latin typeface="Catamaran Medium"/>
                <a:ea typeface="Catamaran Medium"/>
                <a:cs typeface="Catamaran Medium"/>
                <a:sym typeface="Catamaran Medium"/>
                <a:hlinkClick r:id="rId7">
                  <a:extLst>
                    <a:ext uri="{A12FA001-AC4F-418D-AE19-62706E023703}">
                      <ahyp:hlinkClr val="tx"/>
                    </a:ext>
                  </a:extLst>
                </a:hlinkClick>
              </a:rPr>
              <a:t>MIT Sloan</a:t>
            </a:r>
            <a:endParaRPr sz="800">
              <a:solidFill>
                <a:srgbClr val="3F6979"/>
              </a:solidFill>
              <a:latin typeface="Catamaran Medium"/>
              <a:ea typeface="Catamaran Medium"/>
              <a:cs typeface="Catamaran Medium"/>
              <a:sym typeface="Catamaran Medium"/>
            </a:endParaRPr>
          </a:p>
        </p:txBody>
      </p:sp>
      <p:sp>
        <p:nvSpPr>
          <p:cNvPr id="993" name="Google Shape;993;p89"/>
          <p:cNvSpPr txBox="1"/>
          <p:nvPr/>
        </p:nvSpPr>
        <p:spPr>
          <a:xfrm>
            <a:off x="1479029" y="3282988"/>
            <a:ext cx="1286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57068C"/>
                </a:solidFill>
                <a:latin typeface="Catamaran"/>
                <a:ea typeface="Catamaran"/>
                <a:cs typeface="Catamaran"/>
                <a:sym typeface="Catamaran"/>
              </a:rPr>
              <a:t>2-</a:t>
            </a:r>
            <a:r>
              <a:rPr b="1" lang="en" sz="800">
                <a:solidFill>
                  <a:srgbClr val="57068C"/>
                </a:solidFill>
                <a:latin typeface="Catamaran"/>
                <a:ea typeface="Catamaran"/>
                <a:cs typeface="Catamaran"/>
                <a:sym typeface="Catamaran"/>
              </a:rPr>
              <a:t>FLEXIBILITY SYSTEM</a:t>
            </a:r>
            <a:endParaRPr b="1" sz="800">
              <a:solidFill>
                <a:srgbClr val="57068C"/>
              </a:solidFill>
              <a:latin typeface="Catamaran"/>
              <a:ea typeface="Catamaran"/>
              <a:cs typeface="Catamaran"/>
              <a:sym typeface="Catamaran"/>
            </a:endParaRPr>
          </a:p>
        </p:txBody>
      </p:sp>
      <p:sp>
        <p:nvSpPr>
          <p:cNvPr id="994" name="Google Shape;994;p89"/>
          <p:cNvSpPr txBox="1"/>
          <p:nvPr/>
        </p:nvSpPr>
        <p:spPr>
          <a:xfrm>
            <a:off x="1218999" y="4044650"/>
            <a:ext cx="1788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57068C"/>
                </a:solidFill>
                <a:latin typeface="Catamaran"/>
                <a:ea typeface="Catamaran"/>
                <a:cs typeface="Catamaran"/>
                <a:sym typeface="Catamaran"/>
              </a:rPr>
              <a:t>LEAN MANUFACTURING AND PROCESS FLEXIBILITY</a:t>
            </a:r>
            <a:endParaRPr b="1" sz="800">
              <a:solidFill>
                <a:srgbClr val="57068C"/>
              </a:solidFill>
              <a:latin typeface="Catamaran"/>
              <a:ea typeface="Catamaran"/>
              <a:cs typeface="Catamaran"/>
              <a:sym typeface="Catamaran"/>
            </a:endParaRPr>
          </a:p>
        </p:txBody>
      </p:sp>
      <p:sp>
        <p:nvSpPr>
          <p:cNvPr id="995" name="Google Shape;995;p89"/>
          <p:cNvSpPr txBox="1"/>
          <p:nvPr>
            <p:ph idx="12" type="sldNum"/>
          </p:nvPr>
        </p:nvSpPr>
        <p:spPr>
          <a:xfrm>
            <a:off x="8556784" y="46789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333333"/>
                </a:solidFill>
                <a:latin typeface="Arial"/>
                <a:ea typeface="Arial"/>
                <a:cs typeface="Arial"/>
                <a:sym typeface="Arial"/>
              </a:rPr>
              <a:t>‹#›</a:t>
            </a:fld>
            <a:endParaRPr sz="1000">
              <a:solidFill>
                <a:srgbClr val="333333"/>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90"/>
          <p:cNvSpPr txBox="1"/>
          <p:nvPr>
            <p:ph type="title"/>
          </p:nvPr>
        </p:nvSpPr>
        <p:spPr>
          <a:xfrm>
            <a:off x="4889925" y="2048500"/>
            <a:ext cx="3069900" cy="121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Supply Chain </a:t>
            </a:r>
            <a:r>
              <a:rPr lang="en"/>
              <a:t>Risk Management</a:t>
            </a:r>
            <a:endParaRPr/>
          </a:p>
        </p:txBody>
      </p:sp>
      <p:sp>
        <p:nvSpPr>
          <p:cNvPr id="1001" name="Google Shape;1001;p90"/>
          <p:cNvSpPr txBox="1"/>
          <p:nvPr>
            <p:ph idx="2" type="title"/>
          </p:nvPr>
        </p:nvSpPr>
        <p:spPr>
          <a:xfrm>
            <a:off x="2971729" y="2048497"/>
            <a:ext cx="1918200" cy="121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cxnSp>
        <p:nvCxnSpPr>
          <p:cNvPr id="1002" name="Google Shape;1002;p90"/>
          <p:cNvCxnSpPr/>
          <p:nvPr/>
        </p:nvCxnSpPr>
        <p:spPr>
          <a:xfrm rot="10800000">
            <a:off x="4741950" y="1730150"/>
            <a:ext cx="0" cy="20004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6" name="Shape 1006"/>
        <p:cNvGrpSpPr/>
        <p:nvPr/>
      </p:nvGrpSpPr>
      <p:grpSpPr>
        <a:xfrm>
          <a:off x="0" y="0"/>
          <a:ext cx="0" cy="0"/>
          <a:chOff x="0" y="0"/>
          <a:chExt cx="0" cy="0"/>
        </a:xfrm>
      </p:grpSpPr>
      <p:sp>
        <p:nvSpPr>
          <p:cNvPr id="1007" name="Google Shape;1007;p91"/>
          <p:cNvSpPr txBox="1"/>
          <p:nvPr>
            <p:ph idx="4294967295" type="title"/>
          </p:nvPr>
        </p:nvSpPr>
        <p:spPr>
          <a:xfrm>
            <a:off x="203700" y="121725"/>
            <a:ext cx="8736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dk1"/>
                </a:solidFill>
              </a:rPr>
              <a:t>Nike’s Risk Exposure Assessment </a:t>
            </a:r>
            <a:endParaRPr sz="3000">
              <a:solidFill>
                <a:schemeClr val="dk1"/>
              </a:solidFill>
            </a:endParaRPr>
          </a:p>
          <a:p>
            <a:pPr indent="0" lvl="0" marL="0" rtl="0" algn="ctr">
              <a:spcBef>
                <a:spcPts val="0"/>
              </a:spcBef>
              <a:spcAft>
                <a:spcPts val="0"/>
              </a:spcAft>
              <a:buNone/>
            </a:pPr>
            <a:r>
              <a:t/>
            </a:r>
            <a:endParaRPr sz="3000"/>
          </a:p>
        </p:txBody>
      </p:sp>
      <p:grpSp>
        <p:nvGrpSpPr>
          <p:cNvPr id="1008" name="Google Shape;1008;p91"/>
          <p:cNvGrpSpPr/>
          <p:nvPr/>
        </p:nvGrpSpPr>
        <p:grpSpPr>
          <a:xfrm>
            <a:off x="490795" y="2441725"/>
            <a:ext cx="8482965" cy="908657"/>
            <a:chOff x="1593000" y="2322566"/>
            <a:chExt cx="5957975" cy="644072"/>
          </a:xfrm>
        </p:grpSpPr>
        <p:sp>
          <p:nvSpPr>
            <p:cNvPr id="1009" name="Google Shape;1009;p9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1"/>
            <p:cNvSpPr/>
            <p:nvPr/>
          </p:nvSpPr>
          <p:spPr>
            <a:xfrm flipH="1">
              <a:off x="2283004" y="2322566"/>
              <a:ext cx="1581000" cy="642300"/>
            </a:xfrm>
            <a:prstGeom prst="rect">
              <a:avLst/>
            </a:prstGeom>
            <a:solidFill>
              <a:srgbClr val="890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91"/>
            <p:cNvSpPr/>
            <p:nvPr/>
          </p:nvSpPr>
          <p:spPr>
            <a:xfrm>
              <a:off x="2327813" y="2495086"/>
              <a:ext cx="1940700" cy="41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2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solidFill>
                  <a:srgbClr val="FFFFFF"/>
                </a:solidFill>
                <a:latin typeface="Times New Roman"/>
                <a:ea typeface="Times New Roman"/>
                <a:cs typeface="Times New Roman"/>
                <a:sym typeface="Times New Roman"/>
              </a:endParaRPr>
            </a:p>
          </p:txBody>
        </p:sp>
        <p:sp>
          <p:nvSpPr>
            <p:cNvPr id="1012" name="Google Shape;1012;p91"/>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91"/>
            <p:cNvSpPr/>
            <p:nvPr/>
          </p:nvSpPr>
          <p:spPr>
            <a:xfrm>
              <a:off x="1593000" y="2322575"/>
              <a:ext cx="690000" cy="642600"/>
            </a:xfrm>
            <a:prstGeom prst="rect">
              <a:avLst/>
            </a:prstGeom>
            <a:solidFill>
              <a:srgbClr val="8900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014" name="Google Shape;1014;p91"/>
            <p:cNvSpPr/>
            <p:nvPr/>
          </p:nvSpPr>
          <p:spPr>
            <a:xfrm>
              <a:off x="3839526" y="2323138"/>
              <a:ext cx="3644400" cy="643500"/>
            </a:xfrm>
            <a:prstGeom prst="rect">
              <a:avLst/>
            </a:prstGeom>
            <a:noFill/>
            <a:ln>
              <a:noFill/>
            </a:ln>
          </p:spPr>
          <p:txBody>
            <a:bodyPr anchorCtr="0" anchor="ctr" bIns="91425" lIns="91425" spcFirstLastPara="1" rIns="91425" wrap="square" tIns="91425">
              <a:noAutofit/>
            </a:bodyPr>
            <a:lstStyle/>
            <a:p>
              <a:pPr indent="-234950" lvl="0" marL="342900" rtl="0" algn="just">
                <a:lnSpc>
                  <a:spcPct val="115000"/>
                </a:lnSpc>
                <a:spcBef>
                  <a:spcPts val="1200"/>
                </a:spcBef>
                <a:spcAft>
                  <a:spcPts val="0"/>
                </a:spcAft>
                <a:buSzPts val="1000"/>
                <a:buFont typeface="Times New Roman"/>
                <a:buChar char="●"/>
              </a:pPr>
              <a:r>
                <a:rPr lang="en" sz="1000">
                  <a:highlight>
                    <a:srgbClr val="EEEEEE"/>
                  </a:highlight>
                  <a:latin typeface="Times New Roman"/>
                  <a:ea typeface="Times New Roman"/>
                  <a:cs typeface="Times New Roman"/>
                  <a:sym typeface="Times New Roman"/>
                </a:rPr>
                <a:t>Nike's distribution network depends on efficient customs clearance, cargo availability, and transportation infrastructure. Disruptions in any of these areas can severely impact delivery times and customer service</a:t>
              </a:r>
              <a:r>
                <a:rPr lang="en" sz="1000">
                  <a:highlight>
                    <a:srgbClr val="EEEEEE"/>
                  </a:highlight>
                  <a:uFill>
                    <a:noFill/>
                  </a:uFill>
                  <a:latin typeface="Times New Roman"/>
                  <a:ea typeface="Times New Roman"/>
                  <a:cs typeface="Times New Roman"/>
                  <a:sym typeface="Times New Roman"/>
                  <a:hlinkClick r:id="rId4"/>
                </a:rPr>
                <a:t> </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p:txBody>
        </p:sp>
      </p:grpSp>
      <p:grpSp>
        <p:nvGrpSpPr>
          <p:cNvPr id="1015" name="Google Shape;1015;p91"/>
          <p:cNvGrpSpPr/>
          <p:nvPr/>
        </p:nvGrpSpPr>
        <p:grpSpPr>
          <a:xfrm>
            <a:off x="491067" y="1606338"/>
            <a:ext cx="8483106" cy="841755"/>
            <a:chOff x="1593000" y="2322568"/>
            <a:chExt cx="5958074" cy="646509"/>
          </a:xfrm>
        </p:grpSpPr>
        <p:sp>
          <p:nvSpPr>
            <p:cNvPr id="1016" name="Google Shape;1016;p91"/>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91"/>
            <p:cNvSpPr/>
            <p:nvPr/>
          </p:nvSpPr>
          <p:spPr>
            <a:xfrm flipH="1">
              <a:off x="2282813" y="2322577"/>
              <a:ext cx="1581000" cy="646500"/>
            </a:xfrm>
            <a:prstGeom prst="rect">
              <a:avLst/>
            </a:prstGeom>
            <a:solidFill>
              <a:srgbClr val="890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91"/>
            <p:cNvSpPr/>
            <p:nvPr/>
          </p:nvSpPr>
          <p:spPr>
            <a:xfrm>
              <a:off x="2282999" y="2397880"/>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200">
                <a:solidFill>
                  <a:srgbClr val="FFFFFF"/>
                </a:solidFill>
                <a:latin typeface="Times New Roman"/>
                <a:ea typeface="Times New Roman"/>
                <a:cs typeface="Times New Roman"/>
                <a:sym typeface="Times New Roman"/>
              </a:endParaRPr>
            </a:p>
          </p:txBody>
        </p:sp>
        <p:sp>
          <p:nvSpPr>
            <p:cNvPr id="1019" name="Google Shape;1019;p91"/>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91"/>
            <p:cNvSpPr/>
            <p:nvPr/>
          </p:nvSpPr>
          <p:spPr>
            <a:xfrm>
              <a:off x="1593000" y="2322575"/>
              <a:ext cx="690000" cy="642600"/>
            </a:xfrm>
            <a:prstGeom prst="rect">
              <a:avLst/>
            </a:prstGeom>
            <a:solidFill>
              <a:srgbClr val="8900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1021" name="Google Shape;1021;p91"/>
            <p:cNvSpPr/>
            <p:nvPr/>
          </p:nvSpPr>
          <p:spPr>
            <a:xfrm>
              <a:off x="3869774" y="2326751"/>
              <a:ext cx="3681300" cy="642300"/>
            </a:xfrm>
            <a:prstGeom prst="rect">
              <a:avLst/>
            </a:prstGeom>
            <a:noFill/>
            <a:ln>
              <a:noFill/>
            </a:ln>
          </p:spPr>
          <p:txBody>
            <a:bodyPr anchorCtr="0" anchor="ctr" bIns="91425" lIns="91425" spcFirstLastPara="1" rIns="91425" wrap="square" tIns="91425">
              <a:noAutofit/>
            </a:bodyPr>
            <a:lstStyle/>
            <a:p>
              <a:pPr indent="-177800" lvl="0" marL="285750" rtl="0" algn="just">
                <a:lnSpc>
                  <a:spcPct val="115000"/>
                </a:lnSpc>
                <a:spcBef>
                  <a:spcPts val="0"/>
                </a:spcBef>
                <a:spcAft>
                  <a:spcPts val="0"/>
                </a:spcAft>
                <a:buSzPts val="1000"/>
                <a:buFont typeface="Times New Roman"/>
                <a:buChar char="●"/>
              </a:pPr>
              <a:r>
                <a:rPr lang="en" sz="1000">
                  <a:highlight>
                    <a:srgbClr val="EEEEEE"/>
                  </a:highlight>
                  <a:latin typeface="Times New Roman"/>
                  <a:ea typeface="Times New Roman"/>
                  <a:cs typeface="Times New Roman"/>
                  <a:sym typeface="Times New Roman"/>
                </a:rPr>
                <a:t>With production spread across numerous facilities, ensuring consistent quality, ethical working conditions, and environmental standards is challenging. Reputational damage and financial losses can result from supplier non-compliance.</a:t>
              </a:r>
              <a:r>
                <a:rPr lang="en" sz="1000" u="sng">
                  <a:solidFill>
                    <a:srgbClr val="1155CC"/>
                  </a:solidFill>
                  <a:highlight>
                    <a:srgbClr val="F2F2F2"/>
                  </a:highlight>
                  <a:latin typeface="Times New Roman"/>
                  <a:ea typeface="Times New Roman"/>
                  <a:cs typeface="Times New Roman"/>
                  <a:sym typeface="Times New Roman"/>
                  <a:hlinkClick r:id="rId5">
                    <a:extLst>
                      <a:ext uri="{A12FA001-AC4F-418D-AE19-62706E023703}">
                        <ahyp:hlinkClr val="tx"/>
                      </a:ext>
                    </a:extLst>
                  </a:hlinkClick>
                </a:rPr>
                <a:t>(CBS News)</a:t>
              </a:r>
              <a:r>
                <a:rPr lang="en" sz="1000">
                  <a:highlight>
                    <a:srgbClr val="F2F2F2"/>
                  </a:highlight>
                  <a:latin typeface="Times New Roman"/>
                  <a:ea typeface="Times New Roman"/>
                  <a:cs typeface="Times New Roman"/>
                  <a:sym typeface="Times New Roman"/>
                </a:rPr>
                <a:t>.</a:t>
              </a:r>
              <a:endParaRPr sz="1000">
                <a:highlight>
                  <a:srgbClr val="F2F2F2"/>
                </a:highlight>
                <a:latin typeface="Times New Roman"/>
                <a:ea typeface="Times New Roman"/>
                <a:cs typeface="Times New Roman"/>
                <a:sym typeface="Times New Roman"/>
              </a:endParaRPr>
            </a:p>
          </p:txBody>
        </p:sp>
      </p:grpSp>
      <p:grpSp>
        <p:nvGrpSpPr>
          <p:cNvPr id="1022" name="Google Shape;1022;p91"/>
          <p:cNvGrpSpPr/>
          <p:nvPr/>
        </p:nvGrpSpPr>
        <p:grpSpPr>
          <a:xfrm>
            <a:off x="490835" y="770981"/>
            <a:ext cx="8483110" cy="841689"/>
            <a:chOff x="1593000" y="2216572"/>
            <a:chExt cx="5958077" cy="749501"/>
          </a:xfrm>
        </p:grpSpPr>
        <p:sp>
          <p:nvSpPr>
            <p:cNvPr id="1023" name="Google Shape;1023;p91"/>
            <p:cNvSpPr/>
            <p:nvPr/>
          </p:nvSpPr>
          <p:spPr>
            <a:xfrm>
              <a:off x="3728379" y="2216672"/>
              <a:ext cx="3822600" cy="749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91"/>
            <p:cNvSpPr/>
            <p:nvPr/>
          </p:nvSpPr>
          <p:spPr>
            <a:xfrm flipH="1">
              <a:off x="2283106" y="2216678"/>
              <a:ext cx="1582200" cy="748200"/>
            </a:xfrm>
            <a:prstGeom prst="rect">
              <a:avLst/>
            </a:prstGeom>
            <a:solidFill>
              <a:srgbClr val="890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91"/>
            <p:cNvSpPr/>
            <p:nvPr/>
          </p:nvSpPr>
          <p:spPr>
            <a:xfrm>
              <a:off x="2283110" y="2343422"/>
              <a:ext cx="1940700" cy="495900"/>
            </a:xfrm>
            <a:prstGeom prst="homePlate">
              <a:avLst>
                <a:gd fmla="val 50000"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Times New Roman"/>
                  <a:ea typeface="Times New Roman"/>
                  <a:cs typeface="Times New Roman"/>
                  <a:sym typeface="Times New Roman"/>
                </a:rPr>
                <a:t>Dependency on Key Materials </a:t>
              </a:r>
              <a:endParaRPr b="1" sz="12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solidFill>
                    <a:srgbClr val="FFFFFF"/>
                  </a:solidFill>
                  <a:latin typeface="Times New Roman"/>
                  <a:ea typeface="Times New Roman"/>
                  <a:cs typeface="Times New Roman"/>
                  <a:sym typeface="Times New Roman"/>
                </a:rPr>
                <a:t>and Suppliers</a:t>
              </a:r>
              <a:endParaRPr b="1" sz="1200">
                <a:solidFill>
                  <a:srgbClr val="FFFFFF"/>
                </a:solidFill>
                <a:latin typeface="Times New Roman"/>
                <a:ea typeface="Times New Roman"/>
                <a:cs typeface="Times New Roman"/>
                <a:sym typeface="Times New Roman"/>
              </a:endParaRPr>
            </a:p>
          </p:txBody>
        </p:sp>
        <p:sp>
          <p:nvSpPr>
            <p:cNvPr id="1026" name="Google Shape;1026;p91"/>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91"/>
            <p:cNvSpPr/>
            <p:nvPr/>
          </p:nvSpPr>
          <p:spPr>
            <a:xfrm>
              <a:off x="1593006" y="2216681"/>
              <a:ext cx="690000" cy="748200"/>
            </a:xfrm>
            <a:prstGeom prst="rect">
              <a:avLst/>
            </a:prstGeom>
            <a:solidFill>
              <a:srgbClr val="8900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028" name="Google Shape;1028;p91"/>
            <p:cNvSpPr/>
            <p:nvPr/>
          </p:nvSpPr>
          <p:spPr>
            <a:xfrm>
              <a:off x="3876677" y="2216572"/>
              <a:ext cx="3674400" cy="749400"/>
            </a:xfrm>
            <a:prstGeom prst="rect">
              <a:avLst/>
            </a:prstGeom>
            <a:noFill/>
            <a:ln>
              <a:noFill/>
            </a:ln>
          </p:spPr>
          <p:txBody>
            <a:bodyPr anchorCtr="0" anchor="ctr" bIns="91425" lIns="91425" spcFirstLastPara="1" rIns="91425" wrap="square" tIns="91425">
              <a:noAutofit/>
            </a:bodyPr>
            <a:lstStyle/>
            <a:p>
              <a:pPr indent="-177800" lvl="0" marL="285750" rtl="0" algn="l">
                <a:lnSpc>
                  <a:spcPct val="115000"/>
                </a:lnSpc>
                <a:spcBef>
                  <a:spcPts val="0"/>
                </a:spcBef>
                <a:spcAft>
                  <a:spcPts val="0"/>
                </a:spcAft>
                <a:buClr>
                  <a:srgbClr val="333333"/>
                </a:buClr>
                <a:buSzPts val="1000"/>
                <a:buFont typeface="Times New Roman"/>
                <a:buChar char="●"/>
              </a:pPr>
              <a:r>
                <a:rPr lang="en" sz="1000">
                  <a:solidFill>
                    <a:srgbClr val="333333"/>
                  </a:solidFill>
                  <a:latin typeface="Times New Roman"/>
                  <a:ea typeface="Times New Roman"/>
                  <a:cs typeface="Times New Roman"/>
                  <a:sym typeface="Times New Roman"/>
                </a:rPr>
                <a:t>Nike </a:t>
              </a:r>
              <a:r>
                <a:rPr lang="en" sz="1000">
                  <a:solidFill>
                    <a:schemeClr val="dk2"/>
                  </a:solidFill>
                  <a:highlight>
                    <a:srgbClr val="EEEEEE"/>
                  </a:highlight>
                  <a:latin typeface="Times New Roman"/>
                  <a:ea typeface="Times New Roman"/>
                  <a:cs typeface="Times New Roman"/>
                  <a:sym typeface="Times New Roman"/>
                </a:rPr>
                <a:t>relies heavily on specific types of leather and synthetic fabrics, sourced from a limited number of suppliers. This concentration increases vulnerability to disruptions if availability or quality issues arise.</a:t>
              </a:r>
              <a:r>
                <a:rPr lang="en" sz="1000" u="sng">
                  <a:solidFill>
                    <a:srgbClr val="1155CC"/>
                  </a:solidFill>
                  <a:highlight>
                    <a:srgbClr val="F2F2F2"/>
                  </a:highlight>
                  <a:latin typeface="Times New Roman"/>
                  <a:ea typeface="Times New Roman"/>
                  <a:cs typeface="Times New Roman"/>
                  <a:sym typeface="Times New Roman"/>
                  <a:hlinkClick r:id="rId6">
                    <a:extLst>
                      <a:ext uri="{A12FA001-AC4F-418D-AE19-62706E023703}">
                        <ahyp:hlinkClr val="tx"/>
                      </a:ext>
                    </a:extLst>
                  </a:hlinkClick>
                </a:rPr>
                <a:t>(Just-Style)</a:t>
              </a:r>
              <a:r>
                <a:rPr lang="en" sz="1000">
                  <a:highlight>
                    <a:srgbClr val="F2F2F2"/>
                  </a:highlight>
                  <a:latin typeface="Times New Roman"/>
                  <a:ea typeface="Times New Roman"/>
                  <a:cs typeface="Times New Roman"/>
                  <a:sym typeface="Times New Roman"/>
                </a:rPr>
                <a:t>.</a:t>
              </a:r>
              <a:endParaRPr sz="1000">
                <a:solidFill>
                  <a:schemeClr val="dk2"/>
                </a:solidFill>
                <a:highlight>
                  <a:srgbClr val="F2F2F2"/>
                </a:highlight>
                <a:latin typeface="Times New Roman"/>
                <a:ea typeface="Times New Roman"/>
                <a:cs typeface="Times New Roman"/>
                <a:sym typeface="Times New Roman"/>
              </a:endParaRPr>
            </a:p>
          </p:txBody>
        </p:sp>
      </p:grpSp>
      <p:sp>
        <p:nvSpPr>
          <p:cNvPr id="1029" name="Google Shape;1029;p91"/>
          <p:cNvSpPr txBox="1"/>
          <p:nvPr/>
        </p:nvSpPr>
        <p:spPr>
          <a:xfrm>
            <a:off x="1545613" y="1755925"/>
            <a:ext cx="2016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lt1"/>
                </a:solidFill>
                <a:latin typeface="Times New Roman"/>
                <a:ea typeface="Times New Roman"/>
                <a:cs typeface="Times New Roman"/>
                <a:sym typeface="Times New Roman"/>
              </a:rPr>
              <a:t>Manufacturing Oversight</a:t>
            </a:r>
            <a:endParaRPr b="1" sz="1800">
              <a:solidFill>
                <a:schemeClr val="lt1"/>
              </a:solidFill>
              <a:latin typeface="Times New Roman"/>
              <a:ea typeface="Times New Roman"/>
              <a:cs typeface="Times New Roman"/>
              <a:sym typeface="Times New Roman"/>
            </a:endParaRPr>
          </a:p>
        </p:txBody>
      </p:sp>
      <p:sp>
        <p:nvSpPr>
          <p:cNvPr id="1030" name="Google Shape;1030;p91"/>
          <p:cNvSpPr txBox="1"/>
          <p:nvPr/>
        </p:nvSpPr>
        <p:spPr>
          <a:xfrm>
            <a:off x="1561540" y="2750320"/>
            <a:ext cx="21627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lt1"/>
                </a:solidFill>
                <a:latin typeface="Times New Roman"/>
                <a:ea typeface="Times New Roman"/>
                <a:cs typeface="Times New Roman"/>
                <a:sym typeface="Times New Roman"/>
              </a:rPr>
              <a:t>Distribution and Logistics</a:t>
            </a:r>
            <a:endParaRPr b="1" sz="1800">
              <a:solidFill>
                <a:schemeClr val="lt1"/>
              </a:solidFill>
              <a:latin typeface="Times New Roman"/>
              <a:ea typeface="Times New Roman"/>
              <a:cs typeface="Times New Roman"/>
              <a:sym typeface="Times New Roman"/>
            </a:endParaRPr>
          </a:p>
        </p:txBody>
      </p:sp>
      <p:grpSp>
        <p:nvGrpSpPr>
          <p:cNvPr id="1031" name="Google Shape;1031;p91"/>
          <p:cNvGrpSpPr/>
          <p:nvPr/>
        </p:nvGrpSpPr>
        <p:grpSpPr>
          <a:xfrm>
            <a:off x="491021" y="3344050"/>
            <a:ext cx="8482971" cy="908619"/>
            <a:chOff x="1593000" y="2216559"/>
            <a:chExt cx="5957979" cy="809100"/>
          </a:xfrm>
        </p:grpSpPr>
        <p:sp>
          <p:nvSpPr>
            <p:cNvPr id="1032" name="Google Shape;1032;p91"/>
            <p:cNvSpPr/>
            <p:nvPr/>
          </p:nvSpPr>
          <p:spPr>
            <a:xfrm>
              <a:off x="3728379" y="2216672"/>
              <a:ext cx="3822600" cy="749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91"/>
            <p:cNvSpPr/>
            <p:nvPr/>
          </p:nvSpPr>
          <p:spPr>
            <a:xfrm flipH="1">
              <a:off x="2283106" y="2216678"/>
              <a:ext cx="1582200" cy="748200"/>
            </a:xfrm>
            <a:prstGeom prst="rect">
              <a:avLst/>
            </a:prstGeom>
            <a:solidFill>
              <a:srgbClr val="890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91"/>
            <p:cNvSpPr/>
            <p:nvPr/>
          </p:nvSpPr>
          <p:spPr>
            <a:xfrm>
              <a:off x="2308482" y="2395759"/>
              <a:ext cx="1940700" cy="495900"/>
            </a:xfrm>
            <a:prstGeom prst="homePlate">
              <a:avLst>
                <a:gd fmla="val 50000"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200">
                <a:solidFill>
                  <a:srgbClr val="FFFFFF"/>
                </a:solidFill>
                <a:latin typeface="Times New Roman"/>
                <a:ea typeface="Times New Roman"/>
                <a:cs typeface="Times New Roman"/>
                <a:sym typeface="Times New Roman"/>
              </a:endParaRPr>
            </a:p>
          </p:txBody>
        </p:sp>
        <p:sp>
          <p:nvSpPr>
            <p:cNvPr id="1035" name="Google Shape;1035;p91"/>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91"/>
            <p:cNvSpPr/>
            <p:nvPr/>
          </p:nvSpPr>
          <p:spPr>
            <a:xfrm>
              <a:off x="1593006" y="2216681"/>
              <a:ext cx="690000" cy="748200"/>
            </a:xfrm>
            <a:prstGeom prst="rect">
              <a:avLst/>
            </a:prstGeom>
            <a:solidFill>
              <a:srgbClr val="8900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1037" name="Google Shape;1037;p91"/>
            <p:cNvSpPr/>
            <p:nvPr/>
          </p:nvSpPr>
          <p:spPr>
            <a:xfrm>
              <a:off x="3876684" y="2216559"/>
              <a:ext cx="3665400" cy="809100"/>
            </a:xfrm>
            <a:prstGeom prst="rect">
              <a:avLst/>
            </a:prstGeom>
            <a:noFill/>
            <a:ln>
              <a:noFill/>
            </a:ln>
          </p:spPr>
          <p:txBody>
            <a:bodyPr anchorCtr="0" anchor="ctr" bIns="91425" lIns="91425" spcFirstLastPara="1" rIns="91425" wrap="square" tIns="91425">
              <a:noAutofit/>
            </a:bodyPr>
            <a:lstStyle/>
            <a:p>
              <a:pPr indent="-114300" lvl="0" marL="285750" rtl="0" algn="l">
                <a:lnSpc>
                  <a:spcPct val="115000"/>
                </a:lnSpc>
                <a:spcBef>
                  <a:spcPts val="0"/>
                </a:spcBef>
                <a:spcAft>
                  <a:spcPts val="0"/>
                </a:spcAft>
                <a:buNone/>
              </a:pPr>
              <a:r>
                <a:t/>
              </a:r>
              <a:endParaRPr sz="1000">
                <a:solidFill>
                  <a:srgbClr val="333333"/>
                </a:solidFill>
                <a:latin typeface="Times New Roman"/>
                <a:ea typeface="Times New Roman"/>
                <a:cs typeface="Times New Roman"/>
                <a:sym typeface="Times New Roman"/>
              </a:endParaRPr>
            </a:p>
            <a:p>
              <a:pPr indent="-177800" lvl="0" marL="285750" rtl="0" algn="l">
                <a:lnSpc>
                  <a:spcPct val="115000"/>
                </a:lnSpc>
                <a:spcBef>
                  <a:spcPts val="0"/>
                </a:spcBef>
                <a:spcAft>
                  <a:spcPts val="0"/>
                </a:spcAft>
                <a:buClr>
                  <a:srgbClr val="333333"/>
                </a:buClr>
                <a:buSzPts val="1000"/>
                <a:buFont typeface="Times New Roman"/>
                <a:buChar char="●"/>
              </a:pPr>
              <a:r>
                <a:rPr lang="en" sz="1000">
                  <a:solidFill>
                    <a:srgbClr val="333333"/>
                  </a:solidFill>
                  <a:latin typeface="Times New Roman"/>
                  <a:ea typeface="Times New Roman"/>
                  <a:cs typeface="Times New Roman"/>
                  <a:sym typeface="Times New Roman"/>
                </a:rPr>
                <a:t> </a:t>
              </a:r>
              <a:r>
                <a:rPr lang="en" sz="1000">
                  <a:highlight>
                    <a:srgbClr val="EEEEEE"/>
                  </a:highlight>
                  <a:latin typeface="Times New Roman"/>
                  <a:ea typeface="Times New Roman"/>
                  <a:cs typeface="Times New Roman"/>
                  <a:sym typeface="Times New Roman"/>
                </a:rPr>
                <a:t>The pandemic caused widespread supply chain disruptions, with Nike experiencing production downtime across its Vietnamese factories and increased scrutiny from investors over potential forced labor issues in its supply chain</a:t>
              </a:r>
              <a:r>
                <a:rPr lang="en" sz="1000">
                  <a:highlight>
                    <a:srgbClr val="F2F2F2"/>
                  </a:highlight>
                  <a:uFill>
                    <a:noFill/>
                  </a:uFill>
                  <a:latin typeface="Times New Roman"/>
                  <a:ea typeface="Times New Roman"/>
                  <a:cs typeface="Times New Roman"/>
                  <a:sym typeface="Times New Roman"/>
                  <a:hlinkClick r:id="rId7"/>
                </a:rPr>
                <a:t> </a:t>
              </a:r>
              <a:r>
                <a:rPr lang="en" sz="1000" u="sng">
                  <a:solidFill>
                    <a:srgbClr val="1155CC"/>
                  </a:solidFill>
                  <a:highlight>
                    <a:srgbClr val="F2F2F2"/>
                  </a:highlight>
                  <a:latin typeface="Times New Roman"/>
                  <a:ea typeface="Times New Roman"/>
                  <a:cs typeface="Times New Roman"/>
                  <a:sym typeface="Times New Roman"/>
                  <a:hlinkClick r:id="rId8">
                    <a:extLst>
                      <a:ext uri="{A12FA001-AC4F-418D-AE19-62706E023703}">
                        <ahyp:hlinkClr val="tx"/>
                      </a:ext>
                    </a:extLst>
                  </a:hlinkClick>
                </a:rPr>
                <a:t>(ETQ)</a:t>
              </a:r>
              <a:endParaRPr sz="1000">
                <a:solidFill>
                  <a:srgbClr val="333333"/>
                </a:solidFill>
                <a:highlight>
                  <a:srgbClr val="F2F2F2"/>
                </a:highlight>
                <a:latin typeface="Times New Roman"/>
                <a:ea typeface="Times New Roman"/>
                <a:cs typeface="Times New Roman"/>
                <a:sym typeface="Times New Roman"/>
              </a:endParaRPr>
            </a:p>
            <a:p>
              <a:pPr indent="-114300" lvl="0" marL="285750" rtl="0" algn="l">
                <a:lnSpc>
                  <a:spcPct val="115000"/>
                </a:lnSpc>
                <a:spcBef>
                  <a:spcPts val="0"/>
                </a:spcBef>
                <a:spcAft>
                  <a:spcPts val="0"/>
                </a:spcAft>
                <a:buNone/>
              </a:pPr>
              <a:r>
                <a:t/>
              </a:r>
              <a:endParaRPr sz="1000">
                <a:solidFill>
                  <a:srgbClr val="333333"/>
                </a:solidFill>
                <a:latin typeface="Times New Roman"/>
                <a:ea typeface="Times New Roman"/>
                <a:cs typeface="Times New Roman"/>
                <a:sym typeface="Times New Roman"/>
              </a:endParaRPr>
            </a:p>
          </p:txBody>
        </p:sp>
      </p:grpSp>
      <p:sp>
        <p:nvSpPr>
          <p:cNvPr id="1038" name="Google Shape;1038;p91"/>
          <p:cNvSpPr txBox="1"/>
          <p:nvPr/>
        </p:nvSpPr>
        <p:spPr>
          <a:xfrm>
            <a:off x="1545613" y="3625450"/>
            <a:ext cx="2126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lt1"/>
                </a:solidFill>
                <a:latin typeface="Times New Roman"/>
                <a:ea typeface="Times New Roman"/>
                <a:cs typeface="Times New Roman"/>
                <a:sym typeface="Times New Roman"/>
              </a:rPr>
              <a:t>Covid -19 Impact</a:t>
            </a:r>
            <a:endParaRPr b="1" sz="1800">
              <a:solidFill>
                <a:schemeClr val="lt1"/>
              </a:solidFill>
              <a:latin typeface="Times New Roman"/>
              <a:ea typeface="Times New Roman"/>
              <a:cs typeface="Times New Roman"/>
              <a:sym typeface="Times New Roman"/>
            </a:endParaRPr>
          </a:p>
        </p:txBody>
      </p:sp>
      <p:sp>
        <p:nvSpPr>
          <p:cNvPr id="1039" name="Google Shape;1039;p91"/>
          <p:cNvSpPr txBox="1"/>
          <p:nvPr>
            <p:ph idx="12" type="sldNum"/>
          </p:nvPr>
        </p:nvSpPr>
        <p:spPr>
          <a:xfrm>
            <a:off x="8556784" y="47160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latin typeface="Arial"/>
                <a:ea typeface="Arial"/>
                <a:cs typeface="Arial"/>
                <a:sym typeface="Arial"/>
              </a:rPr>
              <a:t>‹#›</a:t>
            </a:fld>
            <a:endParaRPr sz="10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3" name="Shape 1043"/>
        <p:cNvGrpSpPr/>
        <p:nvPr/>
      </p:nvGrpSpPr>
      <p:grpSpPr>
        <a:xfrm>
          <a:off x="0" y="0"/>
          <a:ext cx="0" cy="0"/>
          <a:chOff x="0" y="0"/>
          <a:chExt cx="0" cy="0"/>
        </a:xfrm>
      </p:grpSpPr>
      <p:sp>
        <p:nvSpPr>
          <p:cNvPr id="1044" name="Google Shape;1044;p92"/>
          <p:cNvSpPr txBox="1"/>
          <p:nvPr>
            <p:ph idx="4294967295" type="title"/>
          </p:nvPr>
        </p:nvSpPr>
        <p:spPr>
          <a:xfrm>
            <a:off x="203700" y="121725"/>
            <a:ext cx="8736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dk1"/>
                </a:solidFill>
              </a:rPr>
              <a:t>Nike’s Strategies for Mitigation </a:t>
            </a:r>
            <a:endParaRPr sz="3000">
              <a:solidFill>
                <a:schemeClr val="dk1"/>
              </a:solidFill>
            </a:endParaRPr>
          </a:p>
          <a:p>
            <a:pPr indent="0" lvl="0" marL="0" rtl="0" algn="ctr">
              <a:spcBef>
                <a:spcPts val="0"/>
              </a:spcBef>
              <a:spcAft>
                <a:spcPts val="0"/>
              </a:spcAft>
              <a:buNone/>
            </a:pPr>
            <a:r>
              <a:t/>
            </a:r>
            <a:endParaRPr sz="3000"/>
          </a:p>
        </p:txBody>
      </p:sp>
      <p:grpSp>
        <p:nvGrpSpPr>
          <p:cNvPr id="1045" name="Google Shape;1045;p92"/>
          <p:cNvGrpSpPr/>
          <p:nvPr/>
        </p:nvGrpSpPr>
        <p:grpSpPr>
          <a:xfrm>
            <a:off x="490795" y="2441725"/>
            <a:ext cx="8482965" cy="908657"/>
            <a:chOff x="1593000" y="2322566"/>
            <a:chExt cx="5957975" cy="644072"/>
          </a:xfrm>
        </p:grpSpPr>
        <p:sp>
          <p:nvSpPr>
            <p:cNvPr id="1046" name="Google Shape;1046;p9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92"/>
            <p:cNvSpPr/>
            <p:nvPr/>
          </p:nvSpPr>
          <p:spPr>
            <a:xfrm flipH="1">
              <a:off x="2283004" y="2322566"/>
              <a:ext cx="1581000" cy="642300"/>
            </a:xfrm>
            <a:prstGeom prst="rect">
              <a:avLst/>
            </a:prstGeom>
            <a:solidFill>
              <a:srgbClr val="890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92"/>
            <p:cNvSpPr/>
            <p:nvPr/>
          </p:nvSpPr>
          <p:spPr>
            <a:xfrm>
              <a:off x="2327813" y="2495086"/>
              <a:ext cx="1940700" cy="41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2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200">
                <a:solidFill>
                  <a:srgbClr val="FFFFFF"/>
                </a:solidFill>
                <a:latin typeface="Times New Roman"/>
                <a:ea typeface="Times New Roman"/>
                <a:cs typeface="Times New Roman"/>
                <a:sym typeface="Times New Roman"/>
              </a:endParaRPr>
            </a:p>
          </p:txBody>
        </p:sp>
        <p:sp>
          <p:nvSpPr>
            <p:cNvPr id="1049" name="Google Shape;1049;p92"/>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92"/>
            <p:cNvSpPr/>
            <p:nvPr/>
          </p:nvSpPr>
          <p:spPr>
            <a:xfrm>
              <a:off x="1593000" y="2322575"/>
              <a:ext cx="690000" cy="642600"/>
            </a:xfrm>
            <a:prstGeom prst="rect">
              <a:avLst/>
            </a:prstGeom>
            <a:solidFill>
              <a:srgbClr val="8900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051" name="Google Shape;1051;p92"/>
            <p:cNvSpPr/>
            <p:nvPr/>
          </p:nvSpPr>
          <p:spPr>
            <a:xfrm>
              <a:off x="3839526" y="2323138"/>
              <a:ext cx="3644400" cy="643500"/>
            </a:xfrm>
            <a:prstGeom prst="rect">
              <a:avLst/>
            </a:prstGeom>
            <a:noFill/>
            <a:ln>
              <a:noFill/>
            </a:ln>
          </p:spPr>
          <p:txBody>
            <a:bodyPr anchorCtr="0" anchor="ctr" bIns="91425" lIns="91425" spcFirstLastPara="1" rIns="91425" wrap="square" tIns="91425">
              <a:noAutofit/>
            </a:bodyPr>
            <a:lstStyle/>
            <a:p>
              <a:pPr indent="-247650" lvl="0" marL="342900" rtl="0" algn="just">
                <a:lnSpc>
                  <a:spcPct val="115000"/>
                </a:lnSpc>
                <a:spcBef>
                  <a:spcPts val="1200"/>
                </a:spcBef>
                <a:spcAft>
                  <a:spcPts val="0"/>
                </a:spcAft>
                <a:buSzPts val="1200"/>
                <a:buFont typeface="Times New Roman"/>
                <a:buChar char="●"/>
              </a:pPr>
              <a:r>
                <a:rPr lang="en" sz="1200">
                  <a:highlight>
                    <a:srgbClr val="F2F2F2"/>
                  </a:highlight>
                  <a:latin typeface="Times New Roman"/>
                  <a:ea typeface="Times New Roman"/>
                  <a:cs typeface="Times New Roman"/>
                  <a:sym typeface="Times New Roman"/>
                </a:rPr>
                <a:t>The company is making strides to improve social and environmental conditions across its supply chain through integrated management practices. This not only benefits the planet but also enhances brand reputation and long-term sustainability</a:t>
              </a:r>
              <a:r>
                <a:rPr lang="en" sz="1000">
                  <a:highlight>
                    <a:srgbClr val="EEEEEE"/>
                  </a:highlight>
                  <a:latin typeface="Times New Roman"/>
                  <a:ea typeface="Times New Roman"/>
                  <a:cs typeface="Times New Roman"/>
                  <a:sym typeface="Times New Roman"/>
                </a:rPr>
                <a:t> </a:t>
              </a:r>
              <a:r>
                <a:rPr lang="en" sz="1000" u="sng">
                  <a:solidFill>
                    <a:srgbClr val="1155CC"/>
                  </a:solidFill>
                  <a:highlight>
                    <a:srgbClr val="EEEEEE"/>
                  </a:highlight>
                  <a:latin typeface="Times New Roman"/>
                  <a:ea typeface="Times New Roman"/>
                  <a:cs typeface="Times New Roman"/>
                  <a:sym typeface="Times New Roman"/>
                  <a:hlinkClick r:id="rId4">
                    <a:extLst>
                      <a:ext uri="{A12FA001-AC4F-418D-AE19-62706E023703}">
                        <ahyp:hlinkClr val="tx"/>
                      </a:ext>
                    </a:extLst>
                  </a:hlinkClick>
                </a:rPr>
                <a:t>(Stanford GSB)</a:t>
              </a:r>
              <a:r>
                <a:rPr lang="en" sz="1000">
                  <a:highlight>
                    <a:srgbClr val="EEEEEE"/>
                  </a:highlight>
                  <a:latin typeface="Times New Roman"/>
                  <a:ea typeface="Times New Roman"/>
                  <a:cs typeface="Times New Roman"/>
                  <a:sym typeface="Times New Roman"/>
                </a:rPr>
                <a:t>.</a:t>
              </a:r>
              <a:endParaRPr sz="1000">
                <a:highlight>
                  <a:srgbClr val="EEEEEE"/>
                </a:highlight>
                <a:latin typeface="Times New Roman"/>
                <a:ea typeface="Times New Roman"/>
                <a:cs typeface="Times New Roman"/>
                <a:sym typeface="Times New Roman"/>
              </a:endParaRPr>
            </a:p>
          </p:txBody>
        </p:sp>
      </p:grpSp>
      <p:grpSp>
        <p:nvGrpSpPr>
          <p:cNvPr id="1052" name="Google Shape;1052;p92"/>
          <p:cNvGrpSpPr/>
          <p:nvPr/>
        </p:nvGrpSpPr>
        <p:grpSpPr>
          <a:xfrm>
            <a:off x="491067" y="1606338"/>
            <a:ext cx="8483106" cy="841755"/>
            <a:chOff x="1593000" y="2322568"/>
            <a:chExt cx="5958074" cy="646509"/>
          </a:xfrm>
        </p:grpSpPr>
        <p:sp>
          <p:nvSpPr>
            <p:cNvPr id="1053" name="Google Shape;1053;p9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92"/>
            <p:cNvSpPr/>
            <p:nvPr/>
          </p:nvSpPr>
          <p:spPr>
            <a:xfrm flipH="1">
              <a:off x="2282813" y="2322577"/>
              <a:ext cx="1581000" cy="646500"/>
            </a:xfrm>
            <a:prstGeom prst="rect">
              <a:avLst/>
            </a:prstGeom>
            <a:solidFill>
              <a:srgbClr val="890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92"/>
            <p:cNvSpPr/>
            <p:nvPr/>
          </p:nvSpPr>
          <p:spPr>
            <a:xfrm>
              <a:off x="2282999" y="2397880"/>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200">
                <a:solidFill>
                  <a:srgbClr val="FFFFFF"/>
                </a:solidFill>
                <a:latin typeface="Times New Roman"/>
                <a:ea typeface="Times New Roman"/>
                <a:cs typeface="Times New Roman"/>
                <a:sym typeface="Times New Roman"/>
              </a:endParaRPr>
            </a:p>
          </p:txBody>
        </p:sp>
        <p:sp>
          <p:nvSpPr>
            <p:cNvPr id="1056" name="Google Shape;1056;p92"/>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92"/>
            <p:cNvSpPr/>
            <p:nvPr/>
          </p:nvSpPr>
          <p:spPr>
            <a:xfrm>
              <a:off x="1593000" y="2322575"/>
              <a:ext cx="690000" cy="642600"/>
            </a:xfrm>
            <a:prstGeom prst="rect">
              <a:avLst/>
            </a:prstGeom>
            <a:solidFill>
              <a:srgbClr val="8900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1058" name="Google Shape;1058;p92"/>
            <p:cNvSpPr/>
            <p:nvPr/>
          </p:nvSpPr>
          <p:spPr>
            <a:xfrm>
              <a:off x="3869774" y="2326751"/>
              <a:ext cx="3681300" cy="642300"/>
            </a:xfrm>
            <a:prstGeom prst="rect">
              <a:avLst/>
            </a:prstGeom>
            <a:noFill/>
            <a:ln>
              <a:noFill/>
            </a:ln>
          </p:spPr>
          <p:txBody>
            <a:bodyPr anchorCtr="0" anchor="ctr" bIns="91425" lIns="91425" spcFirstLastPara="1" rIns="91425" wrap="square" tIns="91425">
              <a:noAutofit/>
            </a:bodyPr>
            <a:lstStyle/>
            <a:p>
              <a:pPr indent="-190500" lvl="0" marL="285750" rtl="0" algn="just">
                <a:lnSpc>
                  <a:spcPct val="115000"/>
                </a:lnSpc>
                <a:spcBef>
                  <a:spcPts val="0"/>
                </a:spcBef>
                <a:spcAft>
                  <a:spcPts val="0"/>
                </a:spcAft>
                <a:buSzPts val="1200"/>
                <a:buFont typeface="Times New Roman"/>
                <a:buChar char="●"/>
              </a:pPr>
              <a:r>
                <a:rPr lang="en" sz="1200">
                  <a:highlight>
                    <a:srgbClr val="F2F2F2"/>
                  </a:highlight>
                  <a:latin typeface="Times New Roman"/>
                  <a:ea typeface="Times New Roman"/>
                  <a:cs typeface="Times New Roman"/>
                  <a:sym typeface="Times New Roman"/>
                </a:rPr>
                <a:t>With </a:t>
              </a:r>
              <a:r>
                <a:rPr lang="en" sz="1200">
                  <a:highlight>
                    <a:srgbClr val="F2F2F2"/>
                  </a:highlight>
                  <a:latin typeface="Times New Roman"/>
                  <a:ea typeface="Times New Roman"/>
                  <a:cs typeface="Times New Roman"/>
                  <a:sym typeface="Times New Roman"/>
                </a:rPr>
                <a:t>Nike is accelerating automation and increasing geographic diversity within its supply chain to improve resilience and adaptability. This reduces dependence on specific regions and improves overall flexibility</a:t>
              </a:r>
              <a:r>
                <a:rPr lang="en" sz="1200">
                  <a:highlight>
                    <a:srgbClr val="F2F2F2"/>
                  </a:highlight>
                  <a:uFill>
                    <a:noFill/>
                  </a:uFill>
                  <a:latin typeface="Times New Roman"/>
                  <a:ea typeface="Times New Roman"/>
                  <a:cs typeface="Times New Roman"/>
                  <a:sym typeface="Times New Roman"/>
                  <a:hlinkClick r:id="rId5"/>
                </a:rPr>
                <a:t> </a:t>
              </a:r>
              <a:r>
                <a:rPr lang="en" sz="1000">
                  <a:highlight>
                    <a:srgbClr val="EEEEEE"/>
                  </a:highlight>
                  <a:latin typeface="Times New Roman"/>
                  <a:ea typeface="Times New Roman"/>
                  <a:cs typeface="Times New Roman"/>
                  <a:sym typeface="Times New Roman"/>
                </a:rPr>
                <a:t> </a:t>
              </a:r>
              <a:r>
                <a:rPr lang="en" sz="1000" u="sng">
                  <a:solidFill>
                    <a:srgbClr val="1155CC"/>
                  </a:solidFill>
                  <a:highlight>
                    <a:srgbClr val="EEEEEE"/>
                  </a:highlight>
                  <a:latin typeface="Times New Roman"/>
                  <a:ea typeface="Times New Roman"/>
                  <a:cs typeface="Times New Roman"/>
                  <a:sym typeface="Times New Roman"/>
                  <a:hlinkClick r:id="rId6">
                    <a:extLst>
                      <a:ext uri="{A12FA001-AC4F-418D-AE19-62706E023703}">
                        <ahyp:hlinkClr val="tx"/>
                      </a:ext>
                    </a:extLst>
                  </a:hlinkClick>
                </a:rPr>
                <a:t>(Just-Style)</a:t>
              </a:r>
              <a:r>
                <a:rPr lang="en" sz="1000">
                  <a:highlight>
                    <a:srgbClr val="EEEEEE"/>
                  </a:highlight>
                  <a:latin typeface="Times New Roman"/>
                  <a:ea typeface="Times New Roman"/>
                  <a:cs typeface="Times New Roman"/>
                  <a:sym typeface="Times New Roman"/>
                </a:rPr>
                <a:t>.</a:t>
              </a:r>
              <a:endParaRPr sz="1000">
                <a:highlight>
                  <a:srgbClr val="EEEEEE"/>
                </a:highlight>
                <a:latin typeface="Times New Roman"/>
                <a:ea typeface="Times New Roman"/>
                <a:cs typeface="Times New Roman"/>
                <a:sym typeface="Times New Roman"/>
              </a:endParaRPr>
            </a:p>
          </p:txBody>
        </p:sp>
      </p:grpSp>
      <p:grpSp>
        <p:nvGrpSpPr>
          <p:cNvPr id="1059" name="Google Shape;1059;p92"/>
          <p:cNvGrpSpPr/>
          <p:nvPr/>
        </p:nvGrpSpPr>
        <p:grpSpPr>
          <a:xfrm>
            <a:off x="490835" y="770981"/>
            <a:ext cx="8483110" cy="841689"/>
            <a:chOff x="1593000" y="2216572"/>
            <a:chExt cx="5958077" cy="749501"/>
          </a:xfrm>
        </p:grpSpPr>
        <p:sp>
          <p:nvSpPr>
            <p:cNvPr id="1060" name="Google Shape;1060;p92"/>
            <p:cNvSpPr/>
            <p:nvPr/>
          </p:nvSpPr>
          <p:spPr>
            <a:xfrm>
              <a:off x="3728379" y="2216672"/>
              <a:ext cx="3822600" cy="749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92"/>
            <p:cNvSpPr/>
            <p:nvPr/>
          </p:nvSpPr>
          <p:spPr>
            <a:xfrm flipH="1">
              <a:off x="2283106" y="2216678"/>
              <a:ext cx="1582200" cy="748200"/>
            </a:xfrm>
            <a:prstGeom prst="rect">
              <a:avLst/>
            </a:prstGeom>
            <a:solidFill>
              <a:srgbClr val="890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92"/>
            <p:cNvSpPr/>
            <p:nvPr/>
          </p:nvSpPr>
          <p:spPr>
            <a:xfrm>
              <a:off x="2283110" y="2343422"/>
              <a:ext cx="1940700" cy="495900"/>
            </a:xfrm>
            <a:prstGeom prst="homePlate">
              <a:avLst>
                <a:gd fmla="val 50000"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FFFFF"/>
                  </a:solidFill>
                  <a:latin typeface="Times New Roman"/>
                  <a:ea typeface="Times New Roman"/>
                  <a:cs typeface="Times New Roman"/>
                  <a:sym typeface="Times New Roman"/>
                </a:rPr>
                <a:t>Digitization</a:t>
              </a:r>
              <a:endParaRPr b="1">
                <a:solidFill>
                  <a:srgbClr val="FFFFFF"/>
                </a:solidFill>
                <a:latin typeface="Times New Roman"/>
                <a:ea typeface="Times New Roman"/>
                <a:cs typeface="Times New Roman"/>
                <a:sym typeface="Times New Roman"/>
              </a:endParaRPr>
            </a:p>
          </p:txBody>
        </p:sp>
        <p:sp>
          <p:nvSpPr>
            <p:cNvPr id="1063" name="Google Shape;1063;p92"/>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92"/>
            <p:cNvSpPr/>
            <p:nvPr/>
          </p:nvSpPr>
          <p:spPr>
            <a:xfrm>
              <a:off x="1593006" y="2216681"/>
              <a:ext cx="690000" cy="748200"/>
            </a:xfrm>
            <a:prstGeom prst="rect">
              <a:avLst/>
            </a:prstGeom>
            <a:solidFill>
              <a:srgbClr val="8900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065" name="Google Shape;1065;p92"/>
            <p:cNvSpPr/>
            <p:nvPr/>
          </p:nvSpPr>
          <p:spPr>
            <a:xfrm>
              <a:off x="3876677" y="2216572"/>
              <a:ext cx="3674400" cy="749400"/>
            </a:xfrm>
            <a:prstGeom prst="rect">
              <a:avLst/>
            </a:prstGeom>
            <a:noFill/>
            <a:ln>
              <a:noFill/>
            </a:ln>
          </p:spPr>
          <p:txBody>
            <a:bodyPr anchorCtr="0" anchor="ctr" bIns="91425" lIns="91425" spcFirstLastPara="1" rIns="91425" wrap="square" tIns="91425">
              <a:noAutofit/>
            </a:bodyPr>
            <a:lstStyle/>
            <a:p>
              <a:pPr indent="-190500" lvl="0" marL="285750" rtl="0" algn="l">
                <a:lnSpc>
                  <a:spcPct val="115000"/>
                </a:lnSpc>
                <a:spcBef>
                  <a:spcPts val="0"/>
                </a:spcBef>
                <a:spcAft>
                  <a:spcPts val="0"/>
                </a:spcAft>
                <a:buClr>
                  <a:srgbClr val="333333"/>
                </a:buClr>
                <a:buSzPts val="1200"/>
                <a:buFont typeface="Times New Roman"/>
                <a:buChar char="●"/>
              </a:pPr>
              <a:r>
                <a:rPr lang="en" sz="1200">
                  <a:highlight>
                    <a:srgbClr val="F2F2F2"/>
                  </a:highlight>
                  <a:latin typeface="Times New Roman"/>
                  <a:ea typeface="Times New Roman"/>
                  <a:cs typeface="Times New Roman"/>
                  <a:sym typeface="Times New Roman"/>
                </a:rPr>
                <a:t>The company is investing in supply chain digitization, including blockchain technology, to enhance transparency, traceability, and efficiency. This allows for faster identification and mitigation of disruptions</a:t>
              </a:r>
              <a:r>
                <a:rPr lang="en" sz="1000">
                  <a:highlight>
                    <a:srgbClr val="EEEEEE"/>
                  </a:highlight>
                  <a:uFill>
                    <a:noFill/>
                  </a:uFill>
                  <a:latin typeface="Times New Roman"/>
                  <a:ea typeface="Times New Roman"/>
                  <a:cs typeface="Times New Roman"/>
                  <a:sym typeface="Times New Roman"/>
                  <a:hlinkClick r:id="rId7"/>
                </a:rPr>
                <a:t> </a:t>
              </a:r>
              <a:r>
                <a:rPr lang="en" sz="1000" u="sng">
                  <a:solidFill>
                    <a:srgbClr val="1155CC"/>
                  </a:solidFill>
                  <a:highlight>
                    <a:srgbClr val="EEEEEE"/>
                  </a:highlight>
                  <a:latin typeface="Times New Roman"/>
                  <a:ea typeface="Times New Roman"/>
                  <a:cs typeface="Times New Roman"/>
                  <a:sym typeface="Times New Roman"/>
                  <a:hlinkClick r:id="rId8">
                    <a:extLst>
                      <a:ext uri="{A12FA001-AC4F-418D-AE19-62706E023703}">
                        <ahyp:hlinkClr val="tx"/>
                      </a:ext>
                    </a:extLst>
                  </a:hlinkClick>
                </a:rPr>
                <a:t>(CFOBrew)</a:t>
              </a:r>
              <a:r>
                <a:rPr lang="en" sz="1000">
                  <a:highlight>
                    <a:srgbClr val="EEEEEE"/>
                  </a:highlight>
                  <a:latin typeface="Times New Roman"/>
                  <a:ea typeface="Times New Roman"/>
                  <a:cs typeface="Times New Roman"/>
                  <a:sym typeface="Times New Roman"/>
                </a:rPr>
                <a:t>.</a:t>
              </a:r>
              <a:endParaRPr sz="1000">
                <a:highlight>
                  <a:srgbClr val="EEEEEE"/>
                </a:highlight>
                <a:latin typeface="Times New Roman"/>
                <a:ea typeface="Times New Roman"/>
                <a:cs typeface="Times New Roman"/>
                <a:sym typeface="Times New Roman"/>
              </a:endParaRPr>
            </a:p>
          </p:txBody>
        </p:sp>
      </p:grpSp>
      <p:sp>
        <p:nvSpPr>
          <p:cNvPr id="1066" name="Google Shape;1066;p92"/>
          <p:cNvSpPr txBox="1"/>
          <p:nvPr/>
        </p:nvSpPr>
        <p:spPr>
          <a:xfrm>
            <a:off x="1545613" y="1755925"/>
            <a:ext cx="2016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Times New Roman"/>
                <a:ea typeface="Times New Roman"/>
                <a:cs typeface="Times New Roman"/>
                <a:sym typeface="Times New Roman"/>
              </a:rPr>
              <a:t>Regionalization</a:t>
            </a:r>
            <a:endParaRPr b="1">
              <a:solidFill>
                <a:schemeClr val="lt1"/>
              </a:solidFill>
              <a:latin typeface="Times New Roman"/>
              <a:ea typeface="Times New Roman"/>
              <a:cs typeface="Times New Roman"/>
              <a:sym typeface="Times New Roman"/>
            </a:endParaRPr>
          </a:p>
        </p:txBody>
      </p:sp>
      <p:sp>
        <p:nvSpPr>
          <p:cNvPr id="1067" name="Google Shape;1067;p92"/>
          <p:cNvSpPr txBox="1"/>
          <p:nvPr/>
        </p:nvSpPr>
        <p:spPr>
          <a:xfrm>
            <a:off x="1561540" y="2750320"/>
            <a:ext cx="2162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Times New Roman"/>
                <a:ea typeface="Times New Roman"/>
                <a:cs typeface="Times New Roman"/>
                <a:sym typeface="Times New Roman"/>
              </a:rPr>
              <a:t>Sustainability Integration</a:t>
            </a:r>
            <a:endParaRPr b="1">
              <a:solidFill>
                <a:schemeClr val="lt1"/>
              </a:solidFill>
              <a:latin typeface="Times New Roman"/>
              <a:ea typeface="Times New Roman"/>
              <a:cs typeface="Times New Roman"/>
              <a:sym typeface="Times New Roman"/>
            </a:endParaRPr>
          </a:p>
        </p:txBody>
      </p:sp>
      <p:grpSp>
        <p:nvGrpSpPr>
          <p:cNvPr id="1068" name="Google Shape;1068;p92"/>
          <p:cNvGrpSpPr/>
          <p:nvPr/>
        </p:nvGrpSpPr>
        <p:grpSpPr>
          <a:xfrm>
            <a:off x="491021" y="3309975"/>
            <a:ext cx="8482971" cy="908619"/>
            <a:chOff x="1593000" y="2186216"/>
            <a:chExt cx="5957979" cy="809100"/>
          </a:xfrm>
        </p:grpSpPr>
        <p:sp>
          <p:nvSpPr>
            <p:cNvPr id="1069" name="Google Shape;1069;p92"/>
            <p:cNvSpPr/>
            <p:nvPr/>
          </p:nvSpPr>
          <p:spPr>
            <a:xfrm>
              <a:off x="3728379" y="2216672"/>
              <a:ext cx="3822600" cy="749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92"/>
            <p:cNvSpPr/>
            <p:nvPr/>
          </p:nvSpPr>
          <p:spPr>
            <a:xfrm flipH="1">
              <a:off x="2283106" y="2216678"/>
              <a:ext cx="1582200" cy="748200"/>
            </a:xfrm>
            <a:prstGeom prst="rect">
              <a:avLst/>
            </a:prstGeom>
            <a:solidFill>
              <a:srgbClr val="890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92"/>
            <p:cNvSpPr/>
            <p:nvPr/>
          </p:nvSpPr>
          <p:spPr>
            <a:xfrm>
              <a:off x="2308482" y="2395759"/>
              <a:ext cx="1940700" cy="495900"/>
            </a:xfrm>
            <a:prstGeom prst="homePlate">
              <a:avLst>
                <a:gd fmla="val 50000"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200">
                <a:solidFill>
                  <a:srgbClr val="FFFFFF"/>
                </a:solidFill>
                <a:latin typeface="Times New Roman"/>
                <a:ea typeface="Times New Roman"/>
                <a:cs typeface="Times New Roman"/>
                <a:sym typeface="Times New Roman"/>
              </a:endParaRPr>
            </a:p>
          </p:txBody>
        </p:sp>
        <p:sp>
          <p:nvSpPr>
            <p:cNvPr id="1072" name="Google Shape;1072;p92"/>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92"/>
            <p:cNvSpPr/>
            <p:nvPr/>
          </p:nvSpPr>
          <p:spPr>
            <a:xfrm>
              <a:off x="1593006" y="2216681"/>
              <a:ext cx="690000" cy="748200"/>
            </a:xfrm>
            <a:prstGeom prst="rect">
              <a:avLst/>
            </a:prstGeom>
            <a:solidFill>
              <a:srgbClr val="8900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1074" name="Google Shape;1074;p92"/>
            <p:cNvSpPr/>
            <p:nvPr/>
          </p:nvSpPr>
          <p:spPr>
            <a:xfrm>
              <a:off x="3865412" y="2186216"/>
              <a:ext cx="3665400" cy="809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333333"/>
                </a:solidFill>
                <a:highlight>
                  <a:srgbClr val="F2F2F2"/>
                </a:highlight>
                <a:latin typeface="Times New Roman"/>
                <a:ea typeface="Times New Roman"/>
                <a:cs typeface="Times New Roman"/>
                <a:sym typeface="Times New Roman"/>
              </a:endParaRPr>
            </a:p>
            <a:p>
              <a:pPr indent="-190500" lvl="0" marL="285750" rtl="0" algn="l">
                <a:lnSpc>
                  <a:spcPct val="115000"/>
                </a:lnSpc>
                <a:spcBef>
                  <a:spcPts val="0"/>
                </a:spcBef>
                <a:spcAft>
                  <a:spcPts val="0"/>
                </a:spcAft>
                <a:buClr>
                  <a:srgbClr val="333333"/>
                </a:buClr>
                <a:buSzPts val="1200"/>
                <a:buFont typeface="Times New Roman"/>
                <a:buChar char="●"/>
              </a:pPr>
              <a:r>
                <a:rPr lang="en" sz="1200">
                  <a:highlight>
                    <a:srgbClr val="F2F2F2"/>
                  </a:highlight>
                  <a:latin typeface="Times New Roman"/>
                  <a:ea typeface="Times New Roman"/>
                  <a:cs typeface="Times New Roman"/>
                  <a:sym typeface="Times New Roman"/>
                </a:rPr>
                <a:t>Nike recognizes the importance of proactively identifying and mitigating risks within its supply chain. The company is implementing measures to enhance resilience and adapt to changing circumstances </a:t>
              </a:r>
              <a:r>
                <a:rPr lang="en" sz="1000" u="sng">
                  <a:solidFill>
                    <a:srgbClr val="1155CC"/>
                  </a:solidFill>
                  <a:highlight>
                    <a:srgbClr val="EEEEEE"/>
                  </a:highlight>
                  <a:latin typeface="Times New Roman"/>
                  <a:ea typeface="Times New Roman"/>
                  <a:cs typeface="Times New Roman"/>
                  <a:sym typeface="Times New Roman"/>
                  <a:hlinkClick r:id="rId9">
                    <a:extLst>
                      <a:ext uri="{A12FA001-AC4F-418D-AE19-62706E023703}">
                        <ahyp:hlinkClr val="tx"/>
                      </a:ext>
                    </a:extLst>
                  </a:hlinkClick>
                </a:rPr>
                <a:t>(Just-Style)</a:t>
              </a:r>
              <a:r>
                <a:rPr lang="en" sz="1000">
                  <a:highlight>
                    <a:srgbClr val="EEEEEE"/>
                  </a:highlight>
                  <a:latin typeface="Times New Roman"/>
                  <a:ea typeface="Times New Roman"/>
                  <a:cs typeface="Times New Roman"/>
                  <a:sym typeface="Times New Roman"/>
                </a:rPr>
                <a:t>.</a:t>
              </a:r>
              <a:endParaRPr sz="1000">
                <a:highlight>
                  <a:srgbClr val="EEEEEE"/>
                </a:highlight>
                <a:latin typeface="Times New Roman"/>
                <a:ea typeface="Times New Roman"/>
                <a:cs typeface="Times New Roman"/>
                <a:sym typeface="Times New Roman"/>
              </a:endParaRPr>
            </a:p>
          </p:txBody>
        </p:sp>
      </p:grpSp>
      <p:sp>
        <p:nvSpPr>
          <p:cNvPr id="1075" name="Google Shape;1075;p92"/>
          <p:cNvSpPr txBox="1"/>
          <p:nvPr/>
        </p:nvSpPr>
        <p:spPr>
          <a:xfrm>
            <a:off x="1545613" y="3625450"/>
            <a:ext cx="2126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Times New Roman"/>
                <a:ea typeface="Times New Roman"/>
                <a:cs typeface="Times New Roman"/>
                <a:sym typeface="Times New Roman"/>
              </a:rPr>
              <a:t>Risk Management</a:t>
            </a:r>
            <a:endParaRPr b="1">
              <a:solidFill>
                <a:schemeClr val="lt1"/>
              </a:solidFill>
              <a:latin typeface="Times New Roman"/>
              <a:ea typeface="Times New Roman"/>
              <a:cs typeface="Times New Roman"/>
              <a:sym typeface="Times New Roman"/>
            </a:endParaRPr>
          </a:p>
        </p:txBody>
      </p:sp>
      <p:sp>
        <p:nvSpPr>
          <p:cNvPr id="1076" name="Google Shape;1076;p92"/>
          <p:cNvSpPr txBox="1"/>
          <p:nvPr>
            <p:ph idx="12" type="sldNum"/>
          </p:nvPr>
        </p:nvSpPr>
        <p:spPr>
          <a:xfrm>
            <a:off x="8556784" y="469907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0" name="Shape 1080"/>
        <p:cNvGrpSpPr/>
        <p:nvPr/>
      </p:nvGrpSpPr>
      <p:grpSpPr>
        <a:xfrm>
          <a:off x="0" y="0"/>
          <a:ext cx="0" cy="0"/>
          <a:chOff x="0" y="0"/>
          <a:chExt cx="0" cy="0"/>
        </a:xfrm>
      </p:grpSpPr>
      <p:sp>
        <p:nvSpPr>
          <p:cNvPr id="1081" name="Google Shape;1081;p93"/>
          <p:cNvSpPr txBox="1"/>
          <p:nvPr>
            <p:ph idx="4294967295" type="title"/>
          </p:nvPr>
        </p:nvSpPr>
        <p:spPr>
          <a:xfrm>
            <a:off x="359550" y="260175"/>
            <a:ext cx="842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Resilience Metrics</a:t>
            </a:r>
            <a:endParaRPr sz="3000"/>
          </a:p>
        </p:txBody>
      </p:sp>
      <p:grpSp>
        <p:nvGrpSpPr>
          <p:cNvPr id="1082" name="Google Shape;1082;p93"/>
          <p:cNvGrpSpPr/>
          <p:nvPr/>
        </p:nvGrpSpPr>
        <p:grpSpPr>
          <a:xfrm>
            <a:off x="6045756" y="890701"/>
            <a:ext cx="2883103" cy="3592689"/>
            <a:chOff x="0" y="2295575"/>
            <a:chExt cx="2286000" cy="2847950"/>
          </a:xfrm>
        </p:grpSpPr>
        <p:grpSp>
          <p:nvGrpSpPr>
            <p:cNvPr id="1083" name="Google Shape;1083;p93"/>
            <p:cNvGrpSpPr/>
            <p:nvPr/>
          </p:nvGrpSpPr>
          <p:grpSpPr>
            <a:xfrm>
              <a:off x="0" y="2295575"/>
              <a:ext cx="2286000" cy="2847950"/>
              <a:chOff x="0" y="2295575"/>
              <a:chExt cx="2286000" cy="2847950"/>
            </a:xfrm>
          </p:grpSpPr>
          <p:sp>
            <p:nvSpPr>
              <p:cNvPr id="1084" name="Google Shape;1084;p93"/>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93"/>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93"/>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E5E5E"/>
                  </a:solidFill>
                  <a:latin typeface="Roboto"/>
                  <a:ea typeface="Roboto"/>
                  <a:cs typeface="Roboto"/>
                  <a:sym typeface="Roboto"/>
                </a:rPr>
                <a:t>Vestibulum congue tempus</a:t>
              </a:r>
              <a:endParaRPr b="1" sz="1200">
                <a:solidFill>
                  <a:srgbClr val="5E5E5E"/>
                </a:solidFill>
                <a:latin typeface="Roboto"/>
                <a:ea typeface="Roboto"/>
                <a:cs typeface="Roboto"/>
                <a:sym typeface="Roboto"/>
              </a:endParaRPr>
            </a:p>
          </p:txBody>
        </p:sp>
        <p:sp>
          <p:nvSpPr>
            <p:cNvPr id="1087" name="Google Shape;1087;p93"/>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5E5E5E"/>
                  </a:solidFill>
                  <a:latin typeface="Roboto"/>
                  <a:ea typeface="Roboto"/>
                  <a:cs typeface="Roboto"/>
                  <a:sym typeface="Roboto"/>
                </a:rPr>
                <a:t>Lorem ipsum dolor sit amet, consectetur adipiscing elit, sed do eiusmod tempor. </a:t>
              </a:r>
              <a:endParaRPr sz="900">
                <a:solidFill>
                  <a:srgbClr val="5E5E5E"/>
                </a:solidFill>
                <a:latin typeface="Roboto"/>
                <a:ea typeface="Roboto"/>
                <a:cs typeface="Roboto"/>
                <a:sym typeface="Roboto"/>
              </a:endParaRPr>
            </a:p>
          </p:txBody>
        </p:sp>
      </p:grpSp>
      <p:grpSp>
        <p:nvGrpSpPr>
          <p:cNvPr id="1088" name="Google Shape;1088;p93"/>
          <p:cNvGrpSpPr/>
          <p:nvPr/>
        </p:nvGrpSpPr>
        <p:grpSpPr>
          <a:xfrm>
            <a:off x="3162666" y="890701"/>
            <a:ext cx="2883103" cy="3592689"/>
            <a:chOff x="0" y="2295575"/>
            <a:chExt cx="2286000" cy="2847950"/>
          </a:xfrm>
        </p:grpSpPr>
        <p:grpSp>
          <p:nvGrpSpPr>
            <p:cNvPr id="1089" name="Google Shape;1089;p93"/>
            <p:cNvGrpSpPr/>
            <p:nvPr/>
          </p:nvGrpSpPr>
          <p:grpSpPr>
            <a:xfrm>
              <a:off x="0" y="2295575"/>
              <a:ext cx="2286000" cy="2847950"/>
              <a:chOff x="0" y="2295575"/>
              <a:chExt cx="2286000" cy="2847950"/>
            </a:xfrm>
          </p:grpSpPr>
          <p:sp>
            <p:nvSpPr>
              <p:cNvPr id="1090" name="Google Shape;1090;p93"/>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93"/>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2" name="Google Shape;1092;p93"/>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E5E5E"/>
                  </a:solidFill>
                  <a:latin typeface="Roboto"/>
                  <a:ea typeface="Roboto"/>
                  <a:cs typeface="Roboto"/>
                  <a:sym typeface="Roboto"/>
                </a:rPr>
                <a:t>Vestibulum congue tempus</a:t>
              </a:r>
              <a:endParaRPr b="1" sz="1200">
                <a:solidFill>
                  <a:srgbClr val="5E5E5E"/>
                </a:solidFill>
                <a:latin typeface="Roboto"/>
                <a:ea typeface="Roboto"/>
                <a:cs typeface="Roboto"/>
                <a:sym typeface="Roboto"/>
              </a:endParaRPr>
            </a:p>
          </p:txBody>
        </p:sp>
        <p:sp>
          <p:nvSpPr>
            <p:cNvPr id="1093" name="Google Shape;1093;p93"/>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5E5E5E"/>
                  </a:solidFill>
                  <a:latin typeface="Roboto"/>
                  <a:ea typeface="Roboto"/>
                  <a:cs typeface="Roboto"/>
                  <a:sym typeface="Roboto"/>
                </a:rPr>
                <a:t>Lorem ipsum dolor sit amet, consectetur adipiscing elit, sed do eiusmod tempor. </a:t>
              </a:r>
              <a:endParaRPr sz="900">
                <a:solidFill>
                  <a:srgbClr val="5E5E5E"/>
                </a:solidFill>
                <a:latin typeface="Roboto"/>
                <a:ea typeface="Roboto"/>
                <a:cs typeface="Roboto"/>
                <a:sym typeface="Roboto"/>
              </a:endParaRPr>
            </a:p>
          </p:txBody>
        </p:sp>
        <p:cxnSp>
          <p:nvCxnSpPr>
            <p:cNvPr id="1094" name="Google Shape;1094;p93"/>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grpSp>
        <p:nvGrpSpPr>
          <p:cNvPr id="1095" name="Google Shape;1095;p93"/>
          <p:cNvGrpSpPr/>
          <p:nvPr/>
        </p:nvGrpSpPr>
        <p:grpSpPr>
          <a:xfrm>
            <a:off x="6045756" y="890701"/>
            <a:ext cx="2883103" cy="3592689"/>
            <a:chOff x="0" y="2295575"/>
            <a:chExt cx="2286000" cy="2847950"/>
          </a:xfrm>
        </p:grpSpPr>
        <p:sp>
          <p:nvSpPr>
            <p:cNvPr id="1096" name="Google Shape;1096;p93"/>
            <p:cNvSpPr/>
            <p:nvPr/>
          </p:nvSpPr>
          <p:spPr>
            <a:xfrm>
              <a:off x="0" y="2823925"/>
              <a:ext cx="2286000" cy="2319600"/>
            </a:xfrm>
            <a:prstGeom prst="rect">
              <a:avLst/>
            </a:prstGeom>
            <a:solidFill>
              <a:srgbClr val="890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900E1"/>
                </a:solidFill>
              </a:endParaRPr>
            </a:p>
          </p:txBody>
        </p:sp>
        <p:sp>
          <p:nvSpPr>
            <p:cNvPr id="1097" name="Google Shape;1097;p93"/>
            <p:cNvSpPr/>
            <p:nvPr/>
          </p:nvSpPr>
          <p:spPr>
            <a:xfrm>
              <a:off x="0" y="2295575"/>
              <a:ext cx="2286000" cy="53700"/>
            </a:xfrm>
            <a:prstGeom prst="rect">
              <a:avLst/>
            </a:prstGeom>
            <a:solidFill>
              <a:srgbClr val="890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900E1"/>
                </a:solidFill>
              </a:endParaRPr>
            </a:p>
          </p:txBody>
        </p:sp>
      </p:grpSp>
      <p:grpSp>
        <p:nvGrpSpPr>
          <p:cNvPr id="1098" name="Google Shape;1098;p93"/>
          <p:cNvGrpSpPr/>
          <p:nvPr/>
        </p:nvGrpSpPr>
        <p:grpSpPr>
          <a:xfrm>
            <a:off x="3162666" y="890701"/>
            <a:ext cx="2883103" cy="3592689"/>
            <a:chOff x="0" y="2295575"/>
            <a:chExt cx="2286000" cy="2847950"/>
          </a:xfrm>
        </p:grpSpPr>
        <p:sp>
          <p:nvSpPr>
            <p:cNvPr id="1099" name="Google Shape;1099;p93"/>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5E5E5E"/>
                  </a:solidFill>
                  <a:latin typeface="Roboto"/>
                  <a:ea typeface="Roboto"/>
                  <a:cs typeface="Roboto"/>
                  <a:sym typeface="Roboto"/>
                </a:rPr>
                <a:t>Vestibulum congue tempus</a:t>
              </a:r>
              <a:endParaRPr b="1" sz="1200">
                <a:solidFill>
                  <a:srgbClr val="5E5E5E"/>
                </a:solidFill>
                <a:latin typeface="Roboto"/>
                <a:ea typeface="Roboto"/>
                <a:cs typeface="Roboto"/>
                <a:sym typeface="Roboto"/>
              </a:endParaRPr>
            </a:p>
          </p:txBody>
        </p:sp>
        <p:sp>
          <p:nvSpPr>
            <p:cNvPr id="1100" name="Google Shape;1100;p93"/>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5E5E5E"/>
                  </a:solidFill>
                  <a:latin typeface="Roboto"/>
                  <a:ea typeface="Roboto"/>
                  <a:cs typeface="Roboto"/>
                  <a:sym typeface="Roboto"/>
                </a:rPr>
                <a:t>Lorem ipsum dolor sit amet, consectetur adipiscing elit, sed do eiusmod tempor. </a:t>
              </a:r>
              <a:endParaRPr sz="900">
                <a:solidFill>
                  <a:srgbClr val="5E5E5E"/>
                </a:solidFill>
                <a:latin typeface="Roboto"/>
                <a:ea typeface="Roboto"/>
                <a:cs typeface="Roboto"/>
                <a:sym typeface="Roboto"/>
              </a:endParaRPr>
            </a:p>
          </p:txBody>
        </p:sp>
        <p:cxnSp>
          <p:nvCxnSpPr>
            <p:cNvPr id="1101" name="Google Shape;1101;p93"/>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nvGrpSpPr>
            <p:cNvPr id="1102" name="Google Shape;1102;p93"/>
            <p:cNvGrpSpPr/>
            <p:nvPr/>
          </p:nvGrpSpPr>
          <p:grpSpPr>
            <a:xfrm>
              <a:off x="0" y="2295575"/>
              <a:ext cx="2286000" cy="2847950"/>
              <a:chOff x="0" y="2295575"/>
              <a:chExt cx="2286000" cy="2847950"/>
            </a:xfrm>
          </p:grpSpPr>
          <p:sp>
            <p:nvSpPr>
              <p:cNvPr id="1103" name="Google Shape;1103;p93"/>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93"/>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5" name="Google Shape;1105;p93"/>
          <p:cNvGrpSpPr/>
          <p:nvPr/>
        </p:nvGrpSpPr>
        <p:grpSpPr>
          <a:xfrm>
            <a:off x="279575" y="890701"/>
            <a:ext cx="2883103" cy="3592689"/>
            <a:chOff x="0" y="2295575"/>
            <a:chExt cx="2286000" cy="2847950"/>
          </a:xfrm>
        </p:grpSpPr>
        <p:sp>
          <p:nvSpPr>
            <p:cNvPr id="1106" name="Google Shape;1106;p93"/>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Vestibulum congue tempus</a:t>
              </a:r>
              <a:endParaRPr b="1" sz="1200">
                <a:solidFill>
                  <a:srgbClr val="FFFFFF"/>
                </a:solidFill>
                <a:latin typeface="Roboto"/>
                <a:ea typeface="Roboto"/>
                <a:cs typeface="Roboto"/>
                <a:sym typeface="Roboto"/>
              </a:endParaRPr>
            </a:p>
          </p:txBody>
        </p:sp>
        <p:sp>
          <p:nvSpPr>
            <p:cNvPr id="1107" name="Google Shape;1107;p93"/>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FFFFFF"/>
                  </a:solidFill>
                  <a:latin typeface="Roboto"/>
                  <a:ea typeface="Roboto"/>
                  <a:cs typeface="Roboto"/>
                  <a:sym typeface="Roboto"/>
                </a:rPr>
                <a:t>Lorem ipsum dolor sit amet, consectetur adipiscing elit, sed do eiusmod tempor. </a:t>
              </a:r>
              <a:endParaRPr sz="900">
                <a:solidFill>
                  <a:srgbClr val="FFFFFF"/>
                </a:solidFill>
                <a:latin typeface="Roboto"/>
                <a:ea typeface="Roboto"/>
                <a:cs typeface="Roboto"/>
                <a:sym typeface="Roboto"/>
              </a:endParaRPr>
            </a:p>
          </p:txBody>
        </p:sp>
        <p:cxnSp>
          <p:nvCxnSpPr>
            <p:cNvPr id="1108" name="Google Shape;1108;p93"/>
            <p:cNvCxnSpPr/>
            <p:nvPr/>
          </p:nvCxnSpPr>
          <p:spPr>
            <a:xfrm>
              <a:off x="2286000" y="2295575"/>
              <a:ext cx="0" cy="2837400"/>
            </a:xfrm>
            <a:prstGeom prst="straightConnector1">
              <a:avLst/>
            </a:prstGeom>
            <a:noFill/>
            <a:ln cap="flat" cmpd="sng" w="9525">
              <a:solidFill>
                <a:srgbClr val="D786E4"/>
              </a:solidFill>
              <a:prstDash val="dot"/>
              <a:round/>
              <a:headEnd len="sm" w="sm" type="none"/>
              <a:tailEnd len="sm" w="sm" type="none"/>
            </a:ln>
          </p:spPr>
        </p:cxnSp>
        <p:grpSp>
          <p:nvGrpSpPr>
            <p:cNvPr id="1109" name="Google Shape;1109;p93"/>
            <p:cNvGrpSpPr/>
            <p:nvPr/>
          </p:nvGrpSpPr>
          <p:grpSpPr>
            <a:xfrm>
              <a:off x="0" y="2295575"/>
              <a:ext cx="2286000" cy="2847950"/>
              <a:chOff x="0" y="2295575"/>
              <a:chExt cx="2286000" cy="2847950"/>
            </a:xfrm>
          </p:grpSpPr>
          <p:sp>
            <p:nvSpPr>
              <p:cNvPr id="1110" name="Google Shape;1110;p93"/>
              <p:cNvSpPr/>
              <p:nvPr/>
            </p:nvSpPr>
            <p:spPr>
              <a:xfrm>
                <a:off x="0" y="2823925"/>
                <a:ext cx="2286000" cy="2319600"/>
              </a:xfrm>
              <a:prstGeom prst="rect">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93"/>
              <p:cNvSpPr/>
              <p:nvPr/>
            </p:nvSpPr>
            <p:spPr>
              <a:xfrm>
                <a:off x="0" y="2295575"/>
                <a:ext cx="2286000" cy="53700"/>
              </a:xfrm>
              <a:prstGeom prst="rect">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12" name="Google Shape;1112;p93"/>
          <p:cNvGrpSpPr/>
          <p:nvPr/>
        </p:nvGrpSpPr>
        <p:grpSpPr>
          <a:xfrm>
            <a:off x="279575" y="890701"/>
            <a:ext cx="2883103" cy="3592689"/>
            <a:chOff x="0" y="2295575"/>
            <a:chExt cx="2286000" cy="2847950"/>
          </a:xfrm>
        </p:grpSpPr>
        <p:sp>
          <p:nvSpPr>
            <p:cNvPr id="1113" name="Google Shape;1113;p93"/>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High Variability in Global Demand</a:t>
              </a:r>
              <a:endParaRPr b="1" sz="1200">
                <a:solidFill>
                  <a:srgbClr val="FFFFFF"/>
                </a:solidFill>
                <a:latin typeface="Roboto"/>
                <a:ea typeface="Roboto"/>
                <a:cs typeface="Roboto"/>
                <a:sym typeface="Roboto"/>
              </a:endParaRPr>
            </a:p>
          </p:txBody>
        </p:sp>
        <p:sp>
          <p:nvSpPr>
            <p:cNvPr id="1114" name="Google Shape;1114;p93"/>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FFFFFF"/>
                  </a:solidFill>
                  <a:latin typeface="Roboto"/>
                  <a:ea typeface="Roboto"/>
                  <a:cs typeface="Roboto"/>
                  <a:sym typeface="Roboto"/>
                </a:rPr>
                <a:t>Lorem ipsum dolor sit amet, consectetur adipiscing elit, sed do eiusmod tempor. </a:t>
              </a:r>
              <a:endParaRPr sz="900">
                <a:solidFill>
                  <a:srgbClr val="FFFFFF"/>
                </a:solidFill>
                <a:latin typeface="Roboto"/>
                <a:ea typeface="Roboto"/>
                <a:cs typeface="Roboto"/>
                <a:sym typeface="Roboto"/>
              </a:endParaRPr>
            </a:p>
          </p:txBody>
        </p:sp>
        <p:cxnSp>
          <p:nvCxnSpPr>
            <p:cNvPr id="1115" name="Google Shape;1115;p93"/>
            <p:cNvCxnSpPr/>
            <p:nvPr/>
          </p:nvCxnSpPr>
          <p:spPr>
            <a:xfrm>
              <a:off x="2286000" y="2295575"/>
              <a:ext cx="0" cy="2837400"/>
            </a:xfrm>
            <a:prstGeom prst="straightConnector1">
              <a:avLst/>
            </a:prstGeom>
            <a:noFill/>
            <a:ln cap="flat" cmpd="sng" w="9525">
              <a:solidFill>
                <a:srgbClr val="D786E4"/>
              </a:solidFill>
              <a:prstDash val="dot"/>
              <a:round/>
              <a:headEnd len="sm" w="sm" type="none"/>
              <a:tailEnd len="sm" w="sm" type="none"/>
            </a:ln>
          </p:spPr>
        </p:cxnSp>
        <p:grpSp>
          <p:nvGrpSpPr>
            <p:cNvPr id="1116" name="Google Shape;1116;p93"/>
            <p:cNvGrpSpPr/>
            <p:nvPr/>
          </p:nvGrpSpPr>
          <p:grpSpPr>
            <a:xfrm>
              <a:off x="0" y="2295575"/>
              <a:ext cx="2286000" cy="2847950"/>
              <a:chOff x="0" y="2295575"/>
              <a:chExt cx="2286000" cy="2847950"/>
            </a:xfrm>
          </p:grpSpPr>
          <p:sp>
            <p:nvSpPr>
              <p:cNvPr id="1117" name="Google Shape;1117;p93"/>
              <p:cNvSpPr/>
              <p:nvPr/>
            </p:nvSpPr>
            <p:spPr>
              <a:xfrm>
                <a:off x="0" y="2823925"/>
                <a:ext cx="2286000" cy="2319600"/>
              </a:xfrm>
              <a:prstGeom prst="rect">
                <a:avLst/>
              </a:prstGeom>
              <a:solidFill>
                <a:srgbClr val="890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93"/>
              <p:cNvSpPr/>
              <p:nvPr/>
            </p:nvSpPr>
            <p:spPr>
              <a:xfrm>
                <a:off x="0" y="2295575"/>
                <a:ext cx="2286000" cy="53700"/>
              </a:xfrm>
              <a:prstGeom prst="rect">
                <a:avLst/>
              </a:prstGeom>
              <a:solidFill>
                <a:srgbClr val="890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19" name="Google Shape;1119;p93"/>
          <p:cNvSpPr txBox="1"/>
          <p:nvPr/>
        </p:nvSpPr>
        <p:spPr>
          <a:xfrm>
            <a:off x="432001" y="1811540"/>
            <a:ext cx="2581800" cy="247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lt1"/>
                </a:solidFill>
                <a:latin typeface="Times New Roman"/>
                <a:ea typeface="Times New Roman"/>
                <a:cs typeface="Times New Roman"/>
                <a:sym typeface="Times New Roman"/>
              </a:rPr>
              <a:t>Nike moves over 90 million finished products through its supply chain annually, spanning over 70 countries, showcasing its ability to manage high volume operations efficiently. </a:t>
            </a:r>
            <a:r>
              <a:rPr lang="en" sz="1000" u="sng">
                <a:solidFill>
                  <a:schemeClr val="lt1"/>
                </a:solidFill>
                <a:latin typeface="Times New Roman"/>
                <a:ea typeface="Times New Roman"/>
                <a:cs typeface="Times New Roman"/>
                <a:sym typeface="Times New Roman"/>
                <a:hlinkClick r:id="rId4">
                  <a:extLst>
                    <a:ext uri="{A12FA001-AC4F-418D-AE19-62706E023703}">
                      <ahyp:hlinkClr val="tx"/>
                    </a:ext>
                  </a:extLst>
                </a:hlinkClick>
              </a:rPr>
              <a:t>(CIPS)</a:t>
            </a:r>
            <a:endParaRPr sz="1000">
              <a:solidFill>
                <a:schemeClr val="lt1"/>
              </a:solidFill>
              <a:latin typeface="Times New Roman"/>
              <a:ea typeface="Times New Roman"/>
              <a:cs typeface="Times New Roman"/>
              <a:sym typeface="Times New Roman"/>
            </a:endParaRPr>
          </a:p>
          <a:p>
            <a:pPr indent="0" lvl="0" marL="0" rtl="0" algn="ctr">
              <a:lnSpc>
                <a:spcPct val="115000"/>
              </a:lnSpc>
              <a:spcBef>
                <a:spcPts val="160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gn="ctr">
              <a:lnSpc>
                <a:spcPct val="115000"/>
              </a:lnSpc>
              <a:spcBef>
                <a:spcPts val="160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gn="ctr">
              <a:lnSpc>
                <a:spcPct val="115000"/>
              </a:lnSpc>
              <a:spcBef>
                <a:spcPts val="1600"/>
              </a:spcBef>
              <a:spcAft>
                <a:spcPts val="0"/>
              </a:spcAft>
              <a:buNone/>
            </a:pPr>
            <a:r>
              <a:t/>
            </a:r>
            <a:endParaRPr sz="1200">
              <a:solidFill>
                <a:schemeClr val="lt1"/>
              </a:solidFill>
              <a:latin typeface="Times New Roman"/>
              <a:ea typeface="Times New Roman"/>
              <a:cs typeface="Times New Roman"/>
              <a:sym typeface="Times New Roman"/>
            </a:endParaRPr>
          </a:p>
          <a:p>
            <a:pPr indent="0" lvl="0" marL="457200" rtl="0" algn="ctr">
              <a:lnSpc>
                <a:spcPct val="115000"/>
              </a:lnSpc>
              <a:spcBef>
                <a:spcPts val="1600"/>
              </a:spcBef>
              <a:spcAft>
                <a:spcPts val="1600"/>
              </a:spcAft>
              <a:buNone/>
            </a:pPr>
            <a:r>
              <a:t/>
            </a:r>
            <a:endParaRPr sz="1200">
              <a:solidFill>
                <a:schemeClr val="lt1"/>
              </a:solidFill>
              <a:latin typeface="Times New Roman"/>
              <a:ea typeface="Times New Roman"/>
              <a:cs typeface="Times New Roman"/>
              <a:sym typeface="Times New Roman"/>
            </a:endParaRPr>
          </a:p>
        </p:txBody>
      </p:sp>
      <p:sp>
        <p:nvSpPr>
          <p:cNvPr id="1120" name="Google Shape;1120;p93"/>
          <p:cNvSpPr txBox="1"/>
          <p:nvPr/>
        </p:nvSpPr>
        <p:spPr>
          <a:xfrm>
            <a:off x="552471" y="1064467"/>
            <a:ext cx="2337300" cy="4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33333"/>
                </a:solidFill>
                <a:latin typeface="Times New Roman"/>
                <a:ea typeface="Times New Roman"/>
                <a:cs typeface="Times New Roman"/>
                <a:sym typeface="Times New Roman"/>
              </a:rPr>
              <a:t>Inventory Turnover</a:t>
            </a:r>
            <a:endParaRPr b="1">
              <a:solidFill>
                <a:srgbClr val="333333"/>
              </a:solidFill>
              <a:latin typeface="Times New Roman"/>
              <a:ea typeface="Times New Roman"/>
              <a:cs typeface="Times New Roman"/>
              <a:sym typeface="Times New Roman"/>
            </a:endParaRPr>
          </a:p>
        </p:txBody>
      </p:sp>
      <p:sp>
        <p:nvSpPr>
          <p:cNvPr id="1121" name="Google Shape;1121;p93"/>
          <p:cNvSpPr txBox="1"/>
          <p:nvPr/>
        </p:nvSpPr>
        <p:spPr>
          <a:xfrm>
            <a:off x="3403338" y="1064467"/>
            <a:ext cx="23373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On Time Delivery</a:t>
            </a:r>
            <a:endParaRPr b="1">
              <a:latin typeface="Times New Roman"/>
              <a:ea typeface="Times New Roman"/>
              <a:cs typeface="Times New Roman"/>
              <a:sym typeface="Times New Roman"/>
            </a:endParaRPr>
          </a:p>
        </p:txBody>
      </p:sp>
      <p:sp>
        <p:nvSpPr>
          <p:cNvPr id="1122" name="Google Shape;1122;p93"/>
          <p:cNvSpPr txBox="1"/>
          <p:nvPr/>
        </p:nvSpPr>
        <p:spPr>
          <a:xfrm>
            <a:off x="6399299" y="1069429"/>
            <a:ext cx="23373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33333"/>
                </a:solidFill>
                <a:latin typeface="Times New Roman"/>
                <a:ea typeface="Times New Roman"/>
                <a:cs typeface="Times New Roman"/>
                <a:sym typeface="Times New Roman"/>
              </a:rPr>
              <a:t>Supplier Relationships</a:t>
            </a:r>
            <a:endParaRPr b="1">
              <a:solidFill>
                <a:srgbClr val="333333"/>
              </a:solidFill>
              <a:latin typeface="Times New Roman"/>
              <a:ea typeface="Times New Roman"/>
              <a:cs typeface="Times New Roman"/>
              <a:sym typeface="Times New Roman"/>
            </a:endParaRPr>
          </a:p>
        </p:txBody>
      </p:sp>
      <p:sp>
        <p:nvSpPr>
          <p:cNvPr id="1123" name="Google Shape;1123;p93"/>
          <p:cNvSpPr txBox="1"/>
          <p:nvPr/>
        </p:nvSpPr>
        <p:spPr>
          <a:xfrm>
            <a:off x="3281101" y="1811540"/>
            <a:ext cx="2581800" cy="247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highlight>
                  <a:srgbClr val="EEEEEE"/>
                </a:highlight>
                <a:latin typeface="Times New Roman"/>
                <a:ea typeface="Times New Roman"/>
                <a:cs typeface="Times New Roman"/>
                <a:sym typeface="Times New Roman"/>
              </a:rPr>
              <a:t>Nike aims for 98% on-time delivery, a testament to its logistics efficiency and commitment to customer satisfaction.</a:t>
            </a:r>
            <a:endParaRPr sz="1200">
              <a:solidFill>
                <a:schemeClr val="dk2"/>
              </a:solidFill>
              <a:latin typeface="Times New Roman"/>
              <a:ea typeface="Times New Roman"/>
              <a:cs typeface="Times New Roman"/>
              <a:sym typeface="Times New Roman"/>
            </a:endParaRPr>
          </a:p>
          <a:p>
            <a:pPr indent="0" lvl="0" marL="457200" rtl="0" algn="ctr">
              <a:lnSpc>
                <a:spcPct val="115000"/>
              </a:lnSpc>
              <a:spcBef>
                <a:spcPts val="1600"/>
              </a:spcBef>
              <a:spcAft>
                <a:spcPts val="1600"/>
              </a:spcAft>
              <a:buNone/>
            </a:pPr>
            <a:r>
              <a:t/>
            </a:r>
            <a:endParaRPr sz="1200">
              <a:solidFill>
                <a:schemeClr val="dk2"/>
              </a:solidFill>
              <a:latin typeface="Times New Roman"/>
              <a:ea typeface="Times New Roman"/>
              <a:cs typeface="Times New Roman"/>
              <a:sym typeface="Times New Roman"/>
            </a:endParaRPr>
          </a:p>
        </p:txBody>
      </p:sp>
      <p:sp>
        <p:nvSpPr>
          <p:cNvPr id="1124" name="Google Shape;1124;p93"/>
          <p:cNvSpPr txBox="1"/>
          <p:nvPr/>
        </p:nvSpPr>
        <p:spPr>
          <a:xfrm>
            <a:off x="6194651" y="1711590"/>
            <a:ext cx="2581800" cy="247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lt1"/>
                </a:solidFill>
                <a:latin typeface="Times New Roman"/>
                <a:ea typeface="Times New Roman"/>
                <a:cs typeface="Times New Roman"/>
                <a:sym typeface="Times New Roman"/>
              </a:rPr>
              <a:t>Nike works with thousands of suppliers worldwide, prioritizing strong, transparent partnerships based on trust, collaboration, and mutual respect. This network allows it to adapt and respond to disruptions effectively. </a:t>
            </a:r>
            <a:r>
              <a:rPr lang="en" sz="1050" u="sng">
                <a:solidFill>
                  <a:schemeClr val="lt1"/>
                </a:solidFill>
                <a:hlinkClick r:id="rId5">
                  <a:extLst>
                    <a:ext uri="{A12FA001-AC4F-418D-AE19-62706E023703}">
                      <ahyp:hlinkClr val="tx"/>
                    </a:ext>
                  </a:extLst>
                </a:hlinkClick>
              </a:rPr>
              <a:t>(Nike)</a:t>
            </a:r>
            <a:endParaRPr sz="1200">
              <a:solidFill>
                <a:schemeClr val="lt1"/>
              </a:solidFill>
              <a:latin typeface="Times New Roman"/>
              <a:ea typeface="Times New Roman"/>
              <a:cs typeface="Times New Roman"/>
              <a:sym typeface="Times New Roman"/>
            </a:endParaRPr>
          </a:p>
          <a:p>
            <a:pPr indent="0" lvl="0" marL="0" rtl="0" algn="ctr">
              <a:lnSpc>
                <a:spcPct val="115000"/>
              </a:lnSpc>
              <a:spcBef>
                <a:spcPts val="160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gn="ctr">
              <a:lnSpc>
                <a:spcPct val="115000"/>
              </a:lnSpc>
              <a:spcBef>
                <a:spcPts val="160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gn="ctr">
              <a:lnSpc>
                <a:spcPct val="115000"/>
              </a:lnSpc>
              <a:spcBef>
                <a:spcPts val="160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gn="ctr">
              <a:lnSpc>
                <a:spcPct val="115000"/>
              </a:lnSpc>
              <a:spcBef>
                <a:spcPts val="1600"/>
              </a:spcBef>
              <a:spcAft>
                <a:spcPts val="0"/>
              </a:spcAft>
              <a:buNone/>
            </a:pPr>
            <a:r>
              <a:t/>
            </a:r>
            <a:endParaRPr sz="1200">
              <a:solidFill>
                <a:schemeClr val="lt1"/>
              </a:solidFill>
              <a:latin typeface="Times New Roman"/>
              <a:ea typeface="Times New Roman"/>
              <a:cs typeface="Times New Roman"/>
              <a:sym typeface="Times New Roman"/>
            </a:endParaRPr>
          </a:p>
          <a:p>
            <a:pPr indent="0" lvl="0" marL="457200" rtl="0" algn="ctr">
              <a:lnSpc>
                <a:spcPct val="115000"/>
              </a:lnSpc>
              <a:spcBef>
                <a:spcPts val="1600"/>
              </a:spcBef>
              <a:spcAft>
                <a:spcPts val="0"/>
              </a:spcAft>
              <a:buNone/>
            </a:pPr>
            <a:r>
              <a:t/>
            </a:r>
            <a:endParaRPr sz="1200">
              <a:solidFill>
                <a:schemeClr val="lt1"/>
              </a:solidFill>
              <a:latin typeface="Times New Roman"/>
              <a:ea typeface="Times New Roman"/>
              <a:cs typeface="Times New Roman"/>
              <a:sym typeface="Times New Roman"/>
            </a:endParaRPr>
          </a:p>
          <a:p>
            <a:pPr indent="0" lvl="0" marL="457200" rtl="0" algn="ctr">
              <a:lnSpc>
                <a:spcPct val="115000"/>
              </a:lnSpc>
              <a:spcBef>
                <a:spcPts val="1600"/>
              </a:spcBef>
              <a:spcAft>
                <a:spcPts val="1600"/>
              </a:spcAft>
              <a:buNone/>
            </a:pPr>
            <a:r>
              <a:t/>
            </a:r>
            <a:endParaRPr sz="1200">
              <a:solidFill>
                <a:schemeClr val="lt1"/>
              </a:solidFill>
              <a:latin typeface="Times New Roman"/>
              <a:ea typeface="Times New Roman"/>
              <a:cs typeface="Times New Roman"/>
              <a:sym typeface="Times New Roman"/>
            </a:endParaRPr>
          </a:p>
        </p:txBody>
      </p:sp>
      <p:sp>
        <p:nvSpPr>
          <p:cNvPr id="1125" name="Google Shape;1125;p93"/>
          <p:cNvSpPr txBox="1"/>
          <p:nvPr>
            <p:ph idx="12" type="sldNum"/>
          </p:nvPr>
        </p:nvSpPr>
        <p:spPr>
          <a:xfrm>
            <a:off x="8556784" y="47160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latin typeface="Arial"/>
                <a:ea typeface="Arial"/>
                <a:cs typeface="Arial"/>
                <a:sym typeface="Arial"/>
              </a:rPr>
              <a:t>‹#›</a:t>
            </a:fld>
            <a:endParaRPr sz="10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0" name="Shape 550"/>
        <p:cNvGrpSpPr/>
        <p:nvPr/>
      </p:nvGrpSpPr>
      <p:grpSpPr>
        <a:xfrm>
          <a:off x="0" y="0"/>
          <a:ext cx="0" cy="0"/>
          <a:chOff x="0" y="0"/>
          <a:chExt cx="0" cy="0"/>
        </a:xfrm>
      </p:grpSpPr>
      <p:sp>
        <p:nvSpPr>
          <p:cNvPr id="551" name="Google Shape;551;p76"/>
          <p:cNvSpPr txBox="1"/>
          <p:nvPr>
            <p:ph idx="4294967295" type="title"/>
          </p:nvPr>
        </p:nvSpPr>
        <p:spPr>
          <a:xfrm>
            <a:off x="713225" y="539250"/>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rPr>
              <a:t>TABLE OF CONTENTS</a:t>
            </a:r>
            <a:endParaRPr sz="2500">
              <a:solidFill>
                <a:schemeClr val="lt1"/>
              </a:solidFill>
            </a:endParaRPr>
          </a:p>
        </p:txBody>
      </p:sp>
      <p:sp>
        <p:nvSpPr>
          <p:cNvPr id="552" name="Google Shape;552;p76"/>
          <p:cNvSpPr txBox="1"/>
          <p:nvPr>
            <p:ph idx="4294967295" type="title"/>
          </p:nvPr>
        </p:nvSpPr>
        <p:spPr>
          <a:xfrm>
            <a:off x="766227" y="1550175"/>
            <a:ext cx="898500" cy="9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4FF3F"/>
                </a:solidFill>
              </a:rPr>
              <a:t>01</a:t>
            </a:r>
            <a:endParaRPr>
              <a:solidFill>
                <a:srgbClr val="D4FF3F"/>
              </a:solidFill>
            </a:endParaRPr>
          </a:p>
        </p:txBody>
      </p:sp>
      <p:cxnSp>
        <p:nvCxnSpPr>
          <p:cNvPr id="553" name="Google Shape;553;p76"/>
          <p:cNvCxnSpPr/>
          <p:nvPr/>
        </p:nvCxnSpPr>
        <p:spPr>
          <a:xfrm>
            <a:off x="1466680" y="1661873"/>
            <a:ext cx="12000" cy="619500"/>
          </a:xfrm>
          <a:prstGeom prst="straightConnector1">
            <a:avLst/>
          </a:prstGeom>
          <a:noFill/>
          <a:ln cap="flat" cmpd="sng" w="19050">
            <a:solidFill>
              <a:srgbClr val="D4FF3F"/>
            </a:solidFill>
            <a:prstDash val="solid"/>
            <a:round/>
            <a:headEnd len="med" w="med" type="none"/>
            <a:tailEnd len="med" w="med" type="none"/>
          </a:ln>
        </p:spPr>
      </p:cxnSp>
      <p:sp>
        <p:nvSpPr>
          <p:cNvPr id="554" name="Google Shape;554;p76"/>
          <p:cNvSpPr txBox="1"/>
          <p:nvPr>
            <p:ph idx="4294967295" type="subTitle"/>
          </p:nvPr>
        </p:nvSpPr>
        <p:spPr>
          <a:xfrm>
            <a:off x="1630825" y="1550175"/>
            <a:ext cx="2070900" cy="78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Oxygen"/>
                <a:ea typeface="Oxygen"/>
                <a:cs typeface="Oxygen"/>
                <a:sym typeface="Oxygen"/>
              </a:rPr>
              <a:t>Introduction :</a:t>
            </a:r>
            <a:endParaRPr b="1" sz="1600">
              <a:latin typeface="Oxygen"/>
              <a:ea typeface="Oxygen"/>
              <a:cs typeface="Oxygen"/>
              <a:sym typeface="Oxygen"/>
            </a:endParaRPr>
          </a:p>
          <a:p>
            <a:pPr indent="0" lvl="0" marL="0" rtl="0" algn="l">
              <a:lnSpc>
                <a:spcPct val="100000"/>
              </a:lnSpc>
              <a:spcBef>
                <a:spcPts val="0"/>
              </a:spcBef>
              <a:spcAft>
                <a:spcPts val="0"/>
              </a:spcAft>
              <a:buNone/>
            </a:pPr>
            <a:r>
              <a:rPr b="1" lang="en" sz="1600">
                <a:solidFill>
                  <a:srgbClr val="D4FF3F"/>
                </a:solidFill>
                <a:latin typeface="Oxygen"/>
                <a:ea typeface="Oxygen"/>
                <a:cs typeface="Oxygen"/>
                <a:sym typeface="Oxygen"/>
              </a:rPr>
              <a:t>NIKE</a:t>
            </a:r>
            <a:endParaRPr b="1" sz="1600">
              <a:solidFill>
                <a:srgbClr val="D4FF3F"/>
              </a:solidFill>
              <a:latin typeface="Oxygen"/>
              <a:ea typeface="Oxygen"/>
              <a:cs typeface="Oxygen"/>
              <a:sym typeface="Oxygen"/>
            </a:endParaRPr>
          </a:p>
        </p:txBody>
      </p:sp>
      <p:sp>
        <p:nvSpPr>
          <p:cNvPr id="555" name="Google Shape;555;p76"/>
          <p:cNvSpPr txBox="1"/>
          <p:nvPr>
            <p:ph idx="4294967295" type="title"/>
          </p:nvPr>
        </p:nvSpPr>
        <p:spPr>
          <a:xfrm>
            <a:off x="766227" y="2640525"/>
            <a:ext cx="898500" cy="9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4FF3F"/>
                </a:solidFill>
              </a:rPr>
              <a:t>02</a:t>
            </a:r>
            <a:endParaRPr>
              <a:solidFill>
                <a:srgbClr val="D4FF3F"/>
              </a:solidFill>
            </a:endParaRPr>
          </a:p>
        </p:txBody>
      </p:sp>
      <p:cxnSp>
        <p:nvCxnSpPr>
          <p:cNvPr id="556" name="Google Shape;556;p76"/>
          <p:cNvCxnSpPr/>
          <p:nvPr/>
        </p:nvCxnSpPr>
        <p:spPr>
          <a:xfrm>
            <a:off x="1466680" y="2752223"/>
            <a:ext cx="12000" cy="619500"/>
          </a:xfrm>
          <a:prstGeom prst="straightConnector1">
            <a:avLst/>
          </a:prstGeom>
          <a:noFill/>
          <a:ln cap="flat" cmpd="sng" w="19050">
            <a:solidFill>
              <a:srgbClr val="D4FF3F"/>
            </a:solidFill>
            <a:prstDash val="solid"/>
            <a:round/>
            <a:headEnd len="med" w="med" type="none"/>
            <a:tailEnd len="med" w="med" type="none"/>
          </a:ln>
        </p:spPr>
      </p:cxnSp>
      <p:sp>
        <p:nvSpPr>
          <p:cNvPr id="557" name="Google Shape;557;p76"/>
          <p:cNvSpPr txBox="1"/>
          <p:nvPr>
            <p:ph idx="4294967295" type="subTitle"/>
          </p:nvPr>
        </p:nvSpPr>
        <p:spPr>
          <a:xfrm>
            <a:off x="1630825" y="2640525"/>
            <a:ext cx="2070900" cy="78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Oxygen"/>
                <a:ea typeface="Oxygen"/>
                <a:cs typeface="Oxygen"/>
                <a:sym typeface="Oxygen"/>
              </a:rPr>
              <a:t>Implementation of</a:t>
            </a:r>
            <a:endParaRPr b="1" sz="1600">
              <a:latin typeface="Oxygen"/>
              <a:ea typeface="Oxygen"/>
              <a:cs typeface="Oxygen"/>
              <a:sym typeface="Oxygen"/>
            </a:endParaRPr>
          </a:p>
          <a:p>
            <a:pPr indent="0" lvl="0" marL="0" rtl="0" algn="l">
              <a:lnSpc>
                <a:spcPct val="100000"/>
              </a:lnSpc>
              <a:spcBef>
                <a:spcPts val="0"/>
              </a:spcBef>
              <a:spcAft>
                <a:spcPts val="0"/>
              </a:spcAft>
              <a:buNone/>
            </a:pPr>
            <a:r>
              <a:rPr b="1" lang="en" sz="1600">
                <a:solidFill>
                  <a:srgbClr val="D4FF3F"/>
                </a:solidFill>
                <a:latin typeface="Oxygen"/>
                <a:ea typeface="Oxygen"/>
                <a:cs typeface="Oxygen"/>
                <a:sym typeface="Oxygen"/>
              </a:rPr>
              <a:t>Supply Chain Techniques</a:t>
            </a:r>
            <a:endParaRPr b="1" sz="1600">
              <a:solidFill>
                <a:srgbClr val="D4FF3F"/>
              </a:solidFill>
              <a:latin typeface="Oxygen"/>
              <a:ea typeface="Oxygen"/>
              <a:cs typeface="Oxygen"/>
              <a:sym typeface="Oxygen"/>
            </a:endParaRPr>
          </a:p>
        </p:txBody>
      </p:sp>
      <p:sp>
        <p:nvSpPr>
          <p:cNvPr id="558" name="Google Shape;558;p76"/>
          <p:cNvSpPr txBox="1"/>
          <p:nvPr>
            <p:ph idx="4294967295" type="title"/>
          </p:nvPr>
        </p:nvSpPr>
        <p:spPr>
          <a:xfrm>
            <a:off x="766227" y="3842575"/>
            <a:ext cx="898500" cy="9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4FF3F"/>
                </a:solidFill>
              </a:rPr>
              <a:t>03</a:t>
            </a:r>
            <a:endParaRPr>
              <a:solidFill>
                <a:srgbClr val="D4FF3F"/>
              </a:solidFill>
            </a:endParaRPr>
          </a:p>
        </p:txBody>
      </p:sp>
      <p:cxnSp>
        <p:nvCxnSpPr>
          <p:cNvPr id="559" name="Google Shape;559;p76"/>
          <p:cNvCxnSpPr/>
          <p:nvPr/>
        </p:nvCxnSpPr>
        <p:spPr>
          <a:xfrm>
            <a:off x="1466680" y="3954273"/>
            <a:ext cx="12000" cy="619500"/>
          </a:xfrm>
          <a:prstGeom prst="straightConnector1">
            <a:avLst/>
          </a:prstGeom>
          <a:noFill/>
          <a:ln cap="flat" cmpd="sng" w="19050">
            <a:solidFill>
              <a:srgbClr val="D4FF3F"/>
            </a:solidFill>
            <a:prstDash val="solid"/>
            <a:round/>
            <a:headEnd len="med" w="med" type="none"/>
            <a:tailEnd len="med" w="med" type="none"/>
          </a:ln>
        </p:spPr>
      </p:cxnSp>
      <p:sp>
        <p:nvSpPr>
          <p:cNvPr id="560" name="Google Shape;560;p76"/>
          <p:cNvSpPr txBox="1"/>
          <p:nvPr>
            <p:ph idx="4294967295" type="subTitle"/>
          </p:nvPr>
        </p:nvSpPr>
        <p:spPr>
          <a:xfrm>
            <a:off x="1630825" y="3842575"/>
            <a:ext cx="2247300" cy="78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Oxygen"/>
                <a:ea typeface="Oxygen"/>
                <a:cs typeface="Oxygen"/>
                <a:sym typeface="Oxygen"/>
              </a:rPr>
              <a:t>Performance Metrics </a:t>
            </a:r>
            <a:endParaRPr b="1" sz="1600">
              <a:latin typeface="Oxygen"/>
              <a:ea typeface="Oxygen"/>
              <a:cs typeface="Oxygen"/>
              <a:sym typeface="Oxygen"/>
            </a:endParaRPr>
          </a:p>
          <a:p>
            <a:pPr indent="0" lvl="0" marL="0" rtl="0" algn="l">
              <a:lnSpc>
                <a:spcPct val="100000"/>
              </a:lnSpc>
              <a:spcBef>
                <a:spcPts val="0"/>
              </a:spcBef>
              <a:spcAft>
                <a:spcPts val="0"/>
              </a:spcAft>
              <a:buNone/>
            </a:pPr>
            <a:r>
              <a:rPr b="1" lang="en" sz="1600">
                <a:solidFill>
                  <a:srgbClr val="D4FF3F"/>
                </a:solidFill>
                <a:latin typeface="Oxygen"/>
                <a:ea typeface="Oxygen"/>
                <a:cs typeface="Oxygen"/>
                <a:sym typeface="Oxygen"/>
              </a:rPr>
              <a:t>Supply Chain KPIs</a:t>
            </a:r>
            <a:endParaRPr b="1" sz="1600">
              <a:solidFill>
                <a:srgbClr val="D4FF3F"/>
              </a:solidFill>
              <a:latin typeface="Oxygen"/>
              <a:ea typeface="Oxygen"/>
              <a:cs typeface="Oxygen"/>
              <a:sym typeface="Oxygen"/>
            </a:endParaRPr>
          </a:p>
        </p:txBody>
      </p:sp>
      <p:sp>
        <p:nvSpPr>
          <p:cNvPr id="561" name="Google Shape;561;p76"/>
          <p:cNvSpPr txBox="1"/>
          <p:nvPr>
            <p:ph idx="4294967295" type="title"/>
          </p:nvPr>
        </p:nvSpPr>
        <p:spPr>
          <a:xfrm>
            <a:off x="5041252" y="1494325"/>
            <a:ext cx="898500" cy="9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4FF3F"/>
                </a:solidFill>
              </a:rPr>
              <a:t>04</a:t>
            </a:r>
            <a:endParaRPr>
              <a:solidFill>
                <a:srgbClr val="D4FF3F"/>
              </a:solidFill>
            </a:endParaRPr>
          </a:p>
        </p:txBody>
      </p:sp>
      <p:cxnSp>
        <p:nvCxnSpPr>
          <p:cNvPr id="562" name="Google Shape;562;p76"/>
          <p:cNvCxnSpPr/>
          <p:nvPr/>
        </p:nvCxnSpPr>
        <p:spPr>
          <a:xfrm>
            <a:off x="5741705" y="1606023"/>
            <a:ext cx="12000" cy="619500"/>
          </a:xfrm>
          <a:prstGeom prst="straightConnector1">
            <a:avLst/>
          </a:prstGeom>
          <a:noFill/>
          <a:ln cap="flat" cmpd="sng" w="19050">
            <a:solidFill>
              <a:srgbClr val="D4FF3F"/>
            </a:solidFill>
            <a:prstDash val="solid"/>
            <a:round/>
            <a:headEnd len="med" w="med" type="none"/>
            <a:tailEnd len="med" w="med" type="none"/>
          </a:ln>
        </p:spPr>
      </p:cxnSp>
      <p:sp>
        <p:nvSpPr>
          <p:cNvPr id="563" name="Google Shape;563;p76"/>
          <p:cNvSpPr txBox="1"/>
          <p:nvPr>
            <p:ph idx="4294967295" type="subTitle"/>
          </p:nvPr>
        </p:nvSpPr>
        <p:spPr>
          <a:xfrm>
            <a:off x="5905850" y="1494325"/>
            <a:ext cx="2070900" cy="78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Oxygen"/>
                <a:ea typeface="Oxygen"/>
                <a:cs typeface="Oxygen"/>
                <a:sym typeface="Oxygen"/>
              </a:rPr>
              <a:t>Supply Chain</a:t>
            </a:r>
            <a:r>
              <a:rPr b="1" lang="en" sz="1600">
                <a:latin typeface="Oxygen"/>
                <a:ea typeface="Oxygen"/>
                <a:cs typeface="Oxygen"/>
                <a:sym typeface="Oxygen"/>
              </a:rPr>
              <a:t> </a:t>
            </a:r>
            <a:endParaRPr b="1" sz="1600">
              <a:latin typeface="Oxygen"/>
              <a:ea typeface="Oxygen"/>
              <a:cs typeface="Oxygen"/>
              <a:sym typeface="Oxygen"/>
            </a:endParaRPr>
          </a:p>
          <a:p>
            <a:pPr indent="0" lvl="0" marL="0" rtl="0" algn="l">
              <a:lnSpc>
                <a:spcPct val="100000"/>
              </a:lnSpc>
              <a:spcBef>
                <a:spcPts val="0"/>
              </a:spcBef>
              <a:spcAft>
                <a:spcPts val="0"/>
              </a:spcAft>
              <a:buNone/>
            </a:pPr>
            <a:r>
              <a:rPr b="1" lang="en" sz="1600">
                <a:solidFill>
                  <a:srgbClr val="D4FF3F"/>
                </a:solidFill>
                <a:latin typeface="Oxygen"/>
                <a:ea typeface="Oxygen"/>
                <a:cs typeface="Oxygen"/>
                <a:sym typeface="Oxygen"/>
              </a:rPr>
              <a:t>Agility</a:t>
            </a:r>
            <a:endParaRPr b="1" sz="1600">
              <a:solidFill>
                <a:srgbClr val="D4FF3F"/>
              </a:solidFill>
              <a:latin typeface="Oxygen"/>
              <a:ea typeface="Oxygen"/>
              <a:cs typeface="Oxygen"/>
              <a:sym typeface="Oxygen"/>
            </a:endParaRPr>
          </a:p>
        </p:txBody>
      </p:sp>
      <p:sp>
        <p:nvSpPr>
          <p:cNvPr id="564" name="Google Shape;564;p76"/>
          <p:cNvSpPr txBox="1"/>
          <p:nvPr>
            <p:ph idx="4294967295" type="title"/>
          </p:nvPr>
        </p:nvSpPr>
        <p:spPr>
          <a:xfrm>
            <a:off x="5041252" y="2584675"/>
            <a:ext cx="898500" cy="9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4FF3F"/>
                </a:solidFill>
              </a:rPr>
              <a:t>05</a:t>
            </a:r>
            <a:endParaRPr>
              <a:solidFill>
                <a:srgbClr val="D4FF3F"/>
              </a:solidFill>
            </a:endParaRPr>
          </a:p>
        </p:txBody>
      </p:sp>
      <p:cxnSp>
        <p:nvCxnSpPr>
          <p:cNvPr id="565" name="Google Shape;565;p76"/>
          <p:cNvCxnSpPr/>
          <p:nvPr/>
        </p:nvCxnSpPr>
        <p:spPr>
          <a:xfrm>
            <a:off x="5741705" y="2696373"/>
            <a:ext cx="12000" cy="619500"/>
          </a:xfrm>
          <a:prstGeom prst="straightConnector1">
            <a:avLst/>
          </a:prstGeom>
          <a:noFill/>
          <a:ln cap="flat" cmpd="sng" w="19050">
            <a:solidFill>
              <a:srgbClr val="D4FF3F"/>
            </a:solidFill>
            <a:prstDash val="solid"/>
            <a:round/>
            <a:headEnd len="med" w="med" type="none"/>
            <a:tailEnd len="med" w="med" type="none"/>
          </a:ln>
        </p:spPr>
      </p:cxnSp>
      <p:sp>
        <p:nvSpPr>
          <p:cNvPr id="566" name="Google Shape;566;p76"/>
          <p:cNvSpPr txBox="1"/>
          <p:nvPr>
            <p:ph idx="4294967295" type="subTitle"/>
          </p:nvPr>
        </p:nvSpPr>
        <p:spPr>
          <a:xfrm>
            <a:off x="5905850" y="2584675"/>
            <a:ext cx="2070900" cy="78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Oxygen"/>
                <a:ea typeface="Oxygen"/>
                <a:cs typeface="Oxygen"/>
                <a:sym typeface="Oxygen"/>
              </a:rPr>
              <a:t>Risk</a:t>
            </a:r>
            <a:r>
              <a:rPr b="1" lang="en" sz="1600">
                <a:solidFill>
                  <a:srgbClr val="D4FF3F"/>
                </a:solidFill>
                <a:latin typeface="Oxygen"/>
                <a:ea typeface="Oxygen"/>
                <a:cs typeface="Oxygen"/>
                <a:sym typeface="Oxygen"/>
              </a:rPr>
              <a:t> </a:t>
            </a:r>
            <a:endParaRPr b="1" sz="1600">
              <a:solidFill>
                <a:srgbClr val="D4FF3F"/>
              </a:solidFill>
              <a:latin typeface="Oxygen"/>
              <a:ea typeface="Oxygen"/>
              <a:cs typeface="Oxygen"/>
              <a:sym typeface="Oxygen"/>
            </a:endParaRPr>
          </a:p>
          <a:p>
            <a:pPr indent="0" lvl="0" marL="0" rtl="0" algn="l">
              <a:lnSpc>
                <a:spcPct val="100000"/>
              </a:lnSpc>
              <a:spcBef>
                <a:spcPts val="0"/>
              </a:spcBef>
              <a:spcAft>
                <a:spcPts val="0"/>
              </a:spcAft>
              <a:buNone/>
            </a:pPr>
            <a:r>
              <a:rPr b="1" lang="en" sz="1600">
                <a:solidFill>
                  <a:srgbClr val="D4FF3F"/>
                </a:solidFill>
                <a:latin typeface="Oxygen"/>
                <a:ea typeface="Oxygen"/>
                <a:cs typeface="Oxygen"/>
                <a:sym typeface="Oxygen"/>
              </a:rPr>
              <a:t>Management</a:t>
            </a:r>
            <a:endParaRPr b="1" sz="1600">
              <a:solidFill>
                <a:srgbClr val="D4FF3F"/>
              </a:solidFill>
              <a:latin typeface="Oxygen"/>
              <a:ea typeface="Oxygen"/>
              <a:cs typeface="Oxygen"/>
              <a:sym typeface="Oxygen"/>
            </a:endParaRPr>
          </a:p>
        </p:txBody>
      </p:sp>
      <p:sp>
        <p:nvSpPr>
          <p:cNvPr id="567" name="Google Shape;567;p76"/>
          <p:cNvSpPr txBox="1"/>
          <p:nvPr>
            <p:ph idx="4294967295" type="title"/>
          </p:nvPr>
        </p:nvSpPr>
        <p:spPr>
          <a:xfrm>
            <a:off x="5041252" y="3786725"/>
            <a:ext cx="898500" cy="9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4FF3F"/>
                </a:solidFill>
              </a:rPr>
              <a:t>06</a:t>
            </a:r>
            <a:endParaRPr>
              <a:solidFill>
                <a:srgbClr val="D4FF3F"/>
              </a:solidFill>
            </a:endParaRPr>
          </a:p>
        </p:txBody>
      </p:sp>
      <p:cxnSp>
        <p:nvCxnSpPr>
          <p:cNvPr id="568" name="Google Shape;568;p76"/>
          <p:cNvCxnSpPr/>
          <p:nvPr/>
        </p:nvCxnSpPr>
        <p:spPr>
          <a:xfrm>
            <a:off x="5741705" y="3898423"/>
            <a:ext cx="12000" cy="619500"/>
          </a:xfrm>
          <a:prstGeom prst="straightConnector1">
            <a:avLst/>
          </a:prstGeom>
          <a:noFill/>
          <a:ln cap="flat" cmpd="sng" w="19050">
            <a:solidFill>
              <a:srgbClr val="D4FF3F"/>
            </a:solidFill>
            <a:prstDash val="solid"/>
            <a:round/>
            <a:headEnd len="med" w="med" type="none"/>
            <a:tailEnd len="med" w="med" type="none"/>
          </a:ln>
        </p:spPr>
      </p:cxnSp>
      <p:sp>
        <p:nvSpPr>
          <p:cNvPr id="569" name="Google Shape;569;p76"/>
          <p:cNvSpPr txBox="1"/>
          <p:nvPr>
            <p:ph idx="4294967295" type="subTitle"/>
          </p:nvPr>
        </p:nvSpPr>
        <p:spPr>
          <a:xfrm>
            <a:off x="5905850" y="3786725"/>
            <a:ext cx="2400300" cy="78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Oxygen"/>
                <a:ea typeface="Oxygen"/>
                <a:cs typeface="Oxygen"/>
                <a:sym typeface="Oxygen"/>
              </a:rPr>
              <a:t>Conclusion of the</a:t>
            </a:r>
            <a:endParaRPr b="1" sz="1600">
              <a:latin typeface="Oxygen"/>
              <a:ea typeface="Oxygen"/>
              <a:cs typeface="Oxygen"/>
              <a:sym typeface="Oxygen"/>
            </a:endParaRPr>
          </a:p>
          <a:p>
            <a:pPr indent="0" lvl="0" marL="0" rtl="0" algn="l">
              <a:lnSpc>
                <a:spcPct val="100000"/>
              </a:lnSpc>
              <a:spcBef>
                <a:spcPts val="0"/>
              </a:spcBef>
              <a:spcAft>
                <a:spcPts val="0"/>
              </a:spcAft>
              <a:buNone/>
            </a:pPr>
            <a:r>
              <a:rPr b="1" lang="en" sz="1600">
                <a:solidFill>
                  <a:srgbClr val="D4FF3F"/>
                </a:solidFill>
                <a:latin typeface="Oxygen"/>
                <a:ea typeface="Oxygen"/>
                <a:cs typeface="Oxygen"/>
                <a:sym typeface="Oxygen"/>
              </a:rPr>
              <a:t>Analysis</a:t>
            </a:r>
            <a:endParaRPr b="1" sz="1600">
              <a:solidFill>
                <a:srgbClr val="D4FF3F"/>
              </a:solidFill>
              <a:latin typeface="Oxygen"/>
              <a:ea typeface="Oxygen"/>
              <a:cs typeface="Oxygen"/>
              <a:sym typeface="Oxyge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9" name="Shape 1129"/>
        <p:cNvGrpSpPr/>
        <p:nvPr/>
      </p:nvGrpSpPr>
      <p:grpSpPr>
        <a:xfrm>
          <a:off x="0" y="0"/>
          <a:ext cx="0" cy="0"/>
          <a:chOff x="0" y="0"/>
          <a:chExt cx="0" cy="0"/>
        </a:xfrm>
      </p:grpSpPr>
      <p:sp>
        <p:nvSpPr>
          <p:cNvPr id="1130" name="Google Shape;1130;p94"/>
          <p:cNvSpPr txBox="1"/>
          <p:nvPr>
            <p:ph idx="4294967295" type="title"/>
          </p:nvPr>
        </p:nvSpPr>
        <p:spPr>
          <a:xfrm>
            <a:off x="376000" y="288125"/>
            <a:ext cx="8368200" cy="686100"/>
          </a:xfrm>
          <a:prstGeom prst="rect">
            <a:avLst/>
          </a:prstGeom>
        </p:spPr>
        <p:txBody>
          <a:bodyPr anchorCtr="0" anchor="t" bIns="91425" lIns="91425" spcFirstLastPara="1" rIns="91425" wrap="square" tIns="91425">
            <a:noAutofit/>
          </a:bodyPr>
          <a:lstStyle/>
          <a:p>
            <a:pPr indent="0" lvl="0" marL="0" rtl="0" algn="ctr">
              <a:lnSpc>
                <a:spcPct val="85000"/>
              </a:lnSpc>
              <a:spcBef>
                <a:spcPts val="0"/>
              </a:spcBef>
              <a:spcAft>
                <a:spcPts val="0"/>
              </a:spcAft>
              <a:buNone/>
            </a:pPr>
            <a:r>
              <a:rPr b="0" lang="en" sz="3000">
                <a:solidFill>
                  <a:srgbClr val="57068C"/>
                </a:solidFill>
                <a:latin typeface="Montserrat Black"/>
                <a:ea typeface="Montserrat Black"/>
                <a:cs typeface="Montserrat Black"/>
                <a:sym typeface="Montserrat Black"/>
              </a:rPr>
              <a:t>Recommendations for Improvement</a:t>
            </a:r>
            <a:endParaRPr>
              <a:solidFill>
                <a:srgbClr val="57068C"/>
              </a:solidFill>
            </a:endParaRPr>
          </a:p>
        </p:txBody>
      </p:sp>
      <p:grpSp>
        <p:nvGrpSpPr>
          <p:cNvPr id="1131" name="Google Shape;1131;p94"/>
          <p:cNvGrpSpPr/>
          <p:nvPr/>
        </p:nvGrpSpPr>
        <p:grpSpPr>
          <a:xfrm>
            <a:off x="1685051" y="979870"/>
            <a:ext cx="2776947" cy="3532898"/>
            <a:chOff x="431825" y="1342525"/>
            <a:chExt cx="2683300" cy="3302700"/>
          </a:xfrm>
        </p:grpSpPr>
        <p:sp>
          <p:nvSpPr>
            <p:cNvPr id="1132" name="Google Shape;1132;p94"/>
            <p:cNvSpPr/>
            <p:nvPr/>
          </p:nvSpPr>
          <p:spPr>
            <a:xfrm>
              <a:off x="431825" y="1342525"/>
              <a:ext cx="2683200" cy="3302700"/>
            </a:xfrm>
            <a:prstGeom prst="rect">
              <a:avLst/>
            </a:prstGeom>
            <a:noFill/>
            <a:ln cap="flat" cmpd="sng" w="9525">
              <a:solidFill>
                <a:srgbClr val="5706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4"/>
            <p:cNvSpPr txBox="1"/>
            <p:nvPr/>
          </p:nvSpPr>
          <p:spPr>
            <a:xfrm>
              <a:off x="431925" y="1342525"/>
              <a:ext cx="2683200" cy="823200"/>
            </a:xfrm>
            <a:prstGeom prst="rect">
              <a:avLst/>
            </a:prstGeom>
            <a:noFill/>
            <a:ln cap="flat" cmpd="sng" w="9525">
              <a:solidFill>
                <a:srgbClr val="5706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4" name="Google Shape;1134;p94"/>
          <p:cNvSpPr txBox="1"/>
          <p:nvPr>
            <p:ph idx="4294967295" type="body"/>
          </p:nvPr>
        </p:nvSpPr>
        <p:spPr>
          <a:xfrm>
            <a:off x="1744401" y="974225"/>
            <a:ext cx="361800" cy="9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068C"/>
                </a:solidFill>
              </a:rPr>
              <a:t>1</a:t>
            </a:r>
            <a:endParaRPr>
              <a:solidFill>
                <a:srgbClr val="57068C"/>
              </a:solidFill>
            </a:endParaRPr>
          </a:p>
        </p:txBody>
      </p:sp>
      <p:cxnSp>
        <p:nvCxnSpPr>
          <p:cNvPr id="1135" name="Google Shape;1135;p94"/>
          <p:cNvCxnSpPr/>
          <p:nvPr/>
        </p:nvCxnSpPr>
        <p:spPr>
          <a:xfrm>
            <a:off x="2125738" y="1180656"/>
            <a:ext cx="0" cy="558300"/>
          </a:xfrm>
          <a:prstGeom prst="straightConnector1">
            <a:avLst/>
          </a:prstGeom>
          <a:noFill/>
          <a:ln cap="flat" cmpd="sng" w="9525">
            <a:solidFill>
              <a:srgbClr val="57068C"/>
            </a:solidFill>
            <a:prstDash val="solid"/>
            <a:round/>
            <a:headEnd len="sm" w="sm" type="none"/>
            <a:tailEnd len="sm" w="sm" type="none"/>
          </a:ln>
        </p:spPr>
      </p:cxnSp>
      <p:sp>
        <p:nvSpPr>
          <p:cNvPr id="1136" name="Google Shape;1136;p94"/>
          <p:cNvSpPr txBox="1"/>
          <p:nvPr>
            <p:ph idx="4294967295" type="body"/>
          </p:nvPr>
        </p:nvSpPr>
        <p:spPr>
          <a:xfrm>
            <a:off x="2204600" y="974225"/>
            <a:ext cx="2252700" cy="9600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57068C"/>
                </a:solidFill>
                <a:latin typeface="Times New Roman"/>
                <a:ea typeface="Times New Roman"/>
                <a:cs typeface="Times New Roman"/>
                <a:sym typeface="Times New Roman"/>
              </a:rPr>
              <a:t>Continue Investing in Digitization</a:t>
            </a:r>
            <a:endParaRPr b="1" sz="1600">
              <a:solidFill>
                <a:srgbClr val="57068C"/>
              </a:solidFill>
              <a:latin typeface="Times New Roman"/>
              <a:ea typeface="Times New Roman"/>
              <a:cs typeface="Times New Roman"/>
              <a:sym typeface="Times New Roman"/>
            </a:endParaRPr>
          </a:p>
        </p:txBody>
      </p:sp>
      <p:sp>
        <p:nvSpPr>
          <p:cNvPr id="1137" name="Google Shape;1137;p94"/>
          <p:cNvSpPr txBox="1"/>
          <p:nvPr>
            <p:ph idx="4294967295" type="body"/>
          </p:nvPr>
        </p:nvSpPr>
        <p:spPr>
          <a:xfrm>
            <a:off x="1685050" y="1939900"/>
            <a:ext cx="2766300" cy="2572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333333"/>
              </a:buClr>
              <a:buSzPts val="1000"/>
              <a:buFont typeface="Times New Roman"/>
              <a:buChar char="●"/>
            </a:pPr>
            <a:r>
              <a:rPr b="1" lang="en" sz="1200">
                <a:solidFill>
                  <a:srgbClr val="333333"/>
                </a:solidFill>
                <a:latin typeface="Times New Roman"/>
                <a:ea typeface="Times New Roman"/>
                <a:cs typeface="Times New Roman"/>
                <a:sym typeface="Times New Roman"/>
              </a:rPr>
              <a:t>Manufacturing Base Diversification</a:t>
            </a:r>
            <a:r>
              <a:rPr lang="en" sz="1200">
                <a:solidFill>
                  <a:srgbClr val="333333"/>
                </a:solidFill>
                <a:latin typeface="Times New Roman"/>
                <a:ea typeface="Times New Roman"/>
                <a:cs typeface="Times New Roman"/>
                <a:sym typeface="Times New Roman"/>
              </a:rPr>
              <a:t>: </a:t>
            </a:r>
            <a:br>
              <a:rPr lang="en" sz="900">
                <a:solidFill>
                  <a:srgbClr val="333333"/>
                </a:solidFill>
                <a:latin typeface="Times New Roman"/>
                <a:ea typeface="Times New Roman"/>
                <a:cs typeface="Times New Roman"/>
                <a:sym typeface="Times New Roman"/>
              </a:rPr>
            </a:br>
            <a:br>
              <a:rPr lang="en" sz="900">
                <a:solidFill>
                  <a:srgbClr val="333333"/>
                </a:solidFill>
                <a:latin typeface="Times New Roman"/>
                <a:ea typeface="Times New Roman"/>
                <a:cs typeface="Times New Roman"/>
                <a:sym typeface="Times New Roman"/>
              </a:rPr>
            </a:br>
            <a:r>
              <a:rPr lang="en" sz="1200">
                <a:solidFill>
                  <a:srgbClr val="333333"/>
                </a:solidFill>
                <a:latin typeface="Times New Roman"/>
                <a:ea typeface="Times New Roman"/>
                <a:cs typeface="Times New Roman"/>
                <a:sym typeface="Times New Roman"/>
              </a:rPr>
              <a:t>Expand its use of supply chain digitization, including blockchain technology, to enhance transparency, traceability, and efficiency. This will allow for faster identification and mitigation of disruptions.</a:t>
            </a:r>
            <a:endParaRPr sz="1200">
              <a:solidFill>
                <a:srgbClr val="333333"/>
              </a:solidFill>
              <a:latin typeface="Times New Roman"/>
              <a:ea typeface="Times New Roman"/>
              <a:cs typeface="Times New Roman"/>
              <a:sym typeface="Times New Roman"/>
            </a:endParaRPr>
          </a:p>
          <a:p>
            <a:pPr indent="0" lvl="0" marL="457200" rtl="0" algn="l">
              <a:spcBef>
                <a:spcPts val="0"/>
              </a:spcBef>
              <a:spcAft>
                <a:spcPts val="0"/>
              </a:spcAft>
              <a:buNone/>
            </a:pPr>
            <a:br>
              <a:rPr lang="en" sz="900">
                <a:latin typeface="Times New Roman"/>
                <a:ea typeface="Times New Roman"/>
                <a:cs typeface="Times New Roman"/>
                <a:sym typeface="Times New Roman"/>
              </a:rPr>
            </a:br>
            <a:endParaRPr sz="1000">
              <a:latin typeface="Times New Roman"/>
              <a:ea typeface="Times New Roman"/>
              <a:cs typeface="Times New Roman"/>
              <a:sym typeface="Times New Roman"/>
            </a:endParaRPr>
          </a:p>
          <a:p>
            <a:pPr indent="-342900" lvl="0" marL="457200" rtl="0" algn="l">
              <a:spcBef>
                <a:spcPts val="0"/>
              </a:spcBef>
              <a:spcAft>
                <a:spcPts val="0"/>
              </a:spcAft>
              <a:buNone/>
            </a:pPr>
            <a:r>
              <a:t/>
            </a:r>
            <a:endParaRPr sz="1000">
              <a:latin typeface="Times New Roman"/>
              <a:ea typeface="Times New Roman"/>
              <a:cs typeface="Times New Roman"/>
              <a:sym typeface="Times New Roman"/>
            </a:endParaRPr>
          </a:p>
        </p:txBody>
      </p:sp>
      <p:grpSp>
        <p:nvGrpSpPr>
          <p:cNvPr id="1138" name="Google Shape;1138;p94"/>
          <p:cNvGrpSpPr/>
          <p:nvPr/>
        </p:nvGrpSpPr>
        <p:grpSpPr>
          <a:xfrm>
            <a:off x="4572396" y="979870"/>
            <a:ext cx="2766291" cy="3532898"/>
            <a:chOff x="3221800" y="1342525"/>
            <a:chExt cx="2673004" cy="3302700"/>
          </a:xfrm>
        </p:grpSpPr>
        <p:sp>
          <p:nvSpPr>
            <p:cNvPr id="1139" name="Google Shape;1139;p94"/>
            <p:cNvSpPr/>
            <p:nvPr/>
          </p:nvSpPr>
          <p:spPr>
            <a:xfrm>
              <a:off x="3221803" y="1342525"/>
              <a:ext cx="2673000" cy="3302700"/>
            </a:xfrm>
            <a:prstGeom prst="rect">
              <a:avLst/>
            </a:prstGeom>
            <a:noFill/>
            <a:ln cap="flat" cmpd="sng" w="9525">
              <a:solidFill>
                <a:srgbClr val="5706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4"/>
            <p:cNvSpPr txBox="1"/>
            <p:nvPr/>
          </p:nvSpPr>
          <p:spPr>
            <a:xfrm>
              <a:off x="3221800" y="1342525"/>
              <a:ext cx="2673000" cy="823200"/>
            </a:xfrm>
            <a:prstGeom prst="rect">
              <a:avLst/>
            </a:prstGeom>
            <a:noFill/>
            <a:ln cap="flat" cmpd="sng" w="9525">
              <a:solidFill>
                <a:srgbClr val="5706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1" name="Google Shape;1141;p94"/>
          <p:cNvSpPr txBox="1"/>
          <p:nvPr>
            <p:ph idx="4294967295" type="body"/>
          </p:nvPr>
        </p:nvSpPr>
        <p:spPr>
          <a:xfrm>
            <a:off x="4628184" y="974225"/>
            <a:ext cx="361800" cy="9600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068C"/>
                </a:solidFill>
              </a:rPr>
              <a:t>2</a:t>
            </a:r>
            <a:endParaRPr>
              <a:solidFill>
                <a:srgbClr val="57068C"/>
              </a:solidFill>
            </a:endParaRPr>
          </a:p>
        </p:txBody>
      </p:sp>
      <p:cxnSp>
        <p:nvCxnSpPr>
          <p:cNvPr id="1142" name="Google Shape;1142;p94"/>
          <p:cNvCxnSpPr/>
          <p:nvPr/>
        </p:nvCxnSpPr>
        <p:spPr>
          <a:xfrm>
            <a:off x="5012936" y="1180656"/>
            <a:ext cx="0" cy="558300"/>
          </a:xfrm>
          <a:prstGeom prst="straightConnector1">
            <a:avLst/>
          </a:prstGeom>
          <a:noFill/>
          <a:ln cap="flat" cmpd="sng" w="9525">
            <a:solidFill>
              <a:srgbClr val="57068C"/>
            </a:solidFill>
            <a:prstDash val="solid"/>
            <a:round/>
            <a:headEnd len="sm" w="sm" type="none"/>
            <a:tailEnd len="sm" w="sm" type="none"/>
          </a:ln>
        </p:spPr>
      </p:cxnSp>
      <p:sp>
        <p:nvSpPr>
          <p:cNvPr id="1143" name="Google Shape;1143;p94"/>
          <p:cNvSpPr txBox="1"/>
          <p:nvPr>
            <p:ph idx="4294967295" type="body"/>
          </p:nvPr>
        </p:nvSpPr>
        <p:spPr>
          <a:xfrm>
            <a:off x="5091794" y="979823"/>
            <a:ext cx="2175300" cy="960000"/>
          </a:xfrm>
          <a:prstGeom prst="rect">
            <a:avLst/>
          </a:prstGeom>
          <a:no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600">
                <a:solidFill>
                  <a:srgbClr val="57068C"/>
                </a:solidFill>
                <a:latin typeface="Times New Roman"/>
                <a:ea typeface="Times New Roman"/>
                <a:cs typeface="Times New Roman"/>
                <a:sym typeface="Times New Roman"/>
              </a:rPr>
              <a:t>Strengthen Sustainability Practices</a:t>
            </a:r>
            <a:endParaRPr b="1" sz="1600">
              <a:solidFill>
                <a:srgbClr val="57068C"/>
              </a:solidFill>
              <a:latin typeface="Times New Roman"/>
              <a:ea typeface="Times New Roman"/>
              <a:cs typeface="Times New Roman"/>
              <a:sym typeface="Times New Roman"/>
            </a:endParaRPr>
          </a:p>
        </p:txBody>
      </p:sp>
      <p:sp>
        <p:nvSpPr>
          <p:cNvPr id="1144" name="Google Shape;1144;p94"/>
          <p:cNvSpPr txBox="1"/>
          <p:nvPr>
            <p:ph idx="4294967295" type="body"/>
          </p:nvPr>
        </p:nvSpPr>
        <p:spPr>
          <a:xfrm>
            <a:off x="4575300" y="1939900"/>
            <a:ext cx="2766300" cy="2572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333333"/>
              </a:buClr>
              <a:buSzPts val="1000"/>
              <a:buFont typeface="Times New Roman"/>
              <a:buChar char="●"/>
            </a:pPr>
            <a:r>
              <a:rPr b="1" lang="en" sz="1200">
                <a:solidFill>
                  <a:srgbClr val="333333"/>
                </a:solidFill>
                <a:latin typeface="Times New Roman"/>
                <a:ea typeface="Times New Roman"/>
                <a:cs typeface="Times New Roman"/>
                <a:sym typeface="Times New Roman"/>
              </a:rPr>
              <a:t>Improve Supply Chain Forecasting and Visibility</a:t>
            </a:r>
            <a:r>
              <a:rPr lang="en" sz="1200">
                <a:solidFill>
                  <a:srgbClr val="333333"/>
                </a:solidFill>
                <a:latin typeface="Times New Roman"/>
                <a:ea typeface="Times New Roman"/>
                <a:cs typeface="Times New Roman"/>
                <a:sym typeface="Times New Roman"/>
              </a:rPr>
              <a:t>:</a:t>
            </a:r>
            <a:br>
              <a:rPr lang="en" sz="900">
                <a:solidFill>
                  <a:srgbClr val="333333"/>
                </a:solidFill>
                <a:latin typeface="Times New Roman"/>
                <a:ea typeface="Times New Roman"/>
                <a:cs typeface="Times New Roman"/>
                <a:sym typeface="Times New Roman"/>
              </a:rPr>
            </a:br>
            <a:br>
              <a:rPr lang="en" sz="900">
                <a:solidFill>
                  <a:srgbClr val="333333"/>
                </a:solidFill>
                <a:latin typeface="Times New Roman"/>
                <a:ea typeface="Times New Roman"/>
                <a:cs typeface="Times New Roman"/>
                <a:sym typeface="Times New Roman"/>
              </a:rPr>
            </a:br>
            <a:r>
              <a:rPr lang="en" sz="1200">
                <a:solidFill>
                  <a:srgbClr val="333333"/>
                </a:solidFill>
                <a:latin typeface="Times New Roman"/>
                <a:ea typeface="Times New Roman"/>
                <a:cs typeface="Times New Roman"/>
                <a:sym typeface="Times New Roman"/>
              </a:rPr>
              <a:t> Accelerate its sustainability initiatives, focusing on reducing its environmental impact. Promote renewable energy, reduce waste, and ensure ethical labor practices.</a:t>
            </a:r>
            <a:endParaRPr sz="12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333333"/>
              </a:solidFill>
              <a:latin typeface="Times New Roman"/>
              <a:ea typeface="Times New Roman"/>
              <a:cs typeface="Times New Roman"/>
              <a:sym typeface="Times New Roman"/>
            </a:endParaRPr>
          </a:p>
          <a:p>
            <a:pPr indent="-228600" lvl="0" marL="285750" rtl="0" algn="l">
              <a:spcBef>
                <a:spcPts val="0"/>
              </a:spcBef>
              <a:spcAft>
                <a:spcPts val="0"/>
              </a:spcAft>
              <a:buNone/>
            </a:pPr>
            <a:r>
              <a:t/>
            </a:r>
            <a:endParaRPr sz="1100">
              <a:solidFill>
                <a:srgbClr val="333333"/>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9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t/>
            </a:r>
            <a:endParaRPr b="1" sz="1100">
              <a:solidFill>
                <a:srgbClr val="333333"/>
              </a:solidFill>
              <a:latin typeface="Times New Roman"/>
              <a:ea typeface="Times New Roman"/>
              <a:cs typeface="Times New Roman"/>
              <a:sym typeface="Times New Roman"/>
            </a:endParaRPr>
          </a:p>
        </p:txBody>
      </p:sp>
      <p:sp>
        <p:nvSpPr>
          <p:cNvPr id="1145" name="Google Shape;1145;p94"/>
          <p:cNvSpPr txBox="1"/>
          <p:nvPr>
            <p:ph idx="12" type="sldNum"/>
          </p:nvPr>
        </p:nvSpPr>
        <p:spPr>
          <a:xfrm>
            <a:off x="8463974" y="4707601"/>
            <a:ext cx="624900" cy="43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9" name="Shape 1149"/>
        <p:cNvGrpSpPr/>
        <p:nvPr/>
      </p:nvGrpSpPr>
      <p:grpSpPr>
        <a:xfrm>
          <a:off x="0" y="0"/>
          <a:ext cx="0" cy="0"/>
          <a:chOff x="0" y="0"/>
          <a:chExt cx="0" cy="0"/>
        </a:xfrm>
      </p:grpSpPr>
      <p:sp>
        <p:nvSpPr>
          <p:cNvPr id="1150" name="Google Shape;1150;p95"/>
          <p:cNvSpPr txBox="1"/>
          <p:nvPr>
            <p:ph idx="4294967295" type="title"/>
          </p:nvPr>
        </p:nvSpPr>
        <p:spPr>
          <a:xfrm>
            <a:off x="528400" y="288125"/>
            <a:ext cx="8368200" cy="686100"/>
          </a:xfrm>
          <a:prstGeom prst="rect">
            <a:avLst/>
          </a:prstGeom>
        </p:spPr>
        <p:txBody>
          <a:bodyPr anchorCtr="0" anchor="t" bIns="91425" lIns="91425" spcFirstLastPara="1" rIns="91425" wrap="square" tIns="91425">
            <a:noAutofit/>
          </a:bodyPr>
          <a:lstStyle/>
          <a:p>
            <a:pPr indent="0" lvl="0" marL="0" rtl="0" algn="ctr">
              <a:lnSpc>
                <a:spcPct val="85000"/>
              </a:lnSpc>
              <a:spcBef>
                <a:spcPts val="0"/>
              </a:spcBef>
              <a:spcAft>
                <a:spcPts val="0"/>
              </a:spcAft>
              <a:buNone/>
            </a:pPr>
            <a:r>
              <a:rPr b="0" lang="en" sz="3000">
                <a:solidFill>
                  <a:srgbClr val="57068C"/>
                </a:solidFill>
                <a:latin typeface="Montserrat Black"/>
                <a:ea typeface="Montserrat Black"/>
                <a:cs typeface="Montserrat Black"/>
                <a:sym typeface="Montserrat Black"/>
              </a:rPr>
              <a:t>Recommendations for Improvement</a:t>
            </a:r>
            <a:endParaRPr>
              <a:solidFill>
                <a:srgbClr val="57068C"/>
              </a:solidFill>
            </a:endParaRPr>
          </a:p>
        </p:txBody>
      </p:sp>
      <p:grpSp>
        <p:nvGrpSpPr>
          <p:cNvPr id="1151" name="Google Shape;1151;p95"/>
          <p:cNvGrpSpPr/>
          <p:nvPr/>
        </p:nvGrpSpPr>
        <p:grpSpPr>
          <a:xfrm>
            <a:off x="4478927" y="979070"/>
            <a:ext cx="2776947" cy="3358516"/>
            <a:chOff x="431825" y="1342525"/>
            <a:chExt cx="2683300" cy="3302700"/>
          </a:xfrm>
        </p:grpSpPr>
        <p:sp>
          <p:nvSpPr>
            <p:cNvPr id="1152" name="Google Shape;1152;p95"/>
            <p:cNvSpPr/>
            <p:nvPr/>
          </p:nvSpPr>
          <p:spPr>
            <a:xfrm>
              <a:off x="431825" y="1342525"/>
              <a:ext cx="2683200" cy="3302700"/>
            </a:xfrm>
            <a:prstGeom prst="rect">
              <a:avLst/>
            </a:prstGeom>
            <a:noFill/>
            <a:ln cap="flat" cmpd="sng" w="9525">
              <a:solidFill>
                <a:srgbClr val="5706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95"/>
            <p:cNvSpPr txBox="1"/>
            <p:nvPr/>
          </p:nvSpPr>
          <p:spPr>
            <a:xfrm>
              <a:off x="431925" y="1342525"/>
              <a:ext cx="2683200" cy="823200"/>
            </a:xfrm>
            <a:prstGeom prst="rect">
              <a:avLst/>
            </a:prstGeom>
            <a:noFill/>
            <a:ln cap="flat" cmpd="sng" w="9525">
              <a:solidFill>
                <a:srgbClr val="5706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4" name="Google Shape;1154;p95"/>
          <p:cNvSpPr txBox="1"/>
          <p:nvPr>
            <p:ph idx="4294967295" type="body"/>
          </p:nvPr>
        </p:nvSpPr>
        <p:spPr>
          <a:xfrm>
            <a:off x="4538288" y="974225"/>
            <a:ext cx="361800" cy="83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068C"/>
                </a:solidFill>
              </a:rPr>
              <a:t>4</a:t>
            </a:r>
            <a:endParaRPr>
              <a:solidFill>
                <a:srgbClr val="57068C"/>
              </a:solidFill>
            </a:endParaRPr>
          </a:p>
        </p:txBody>
      </p:sp>
      <p:cxnSp>
        <p:nvCxnSpPr>
          <p:cNvPr id="1155" name="Google Shape;1155;p95"/>
          <p:cNvCxnSpPr/>
          <p:nvPr/>
        </p:nvCxnSpPr>
        <p:spPr>
          <a:xfrm>
            <a:off x="4919626" y="1154221"/>
            <a:ext cx="0" cy="486900"/>
          </a:xfrm>
          <a:prstGeom prst="straightConnector1">
            <a:avLst/>
          </a:prstGeom>
          <a:noFill/>
          <a:ln cap="flat" cmpd="sng" w="9525">
            <a:solidFill>
              <a:srgbClr val="57068C"/>
            </a:solidFill>
            <a:prstDash val="solid"/>
            <a:round/>
            <a:headEnd len="sm" w="sm" type="none"/>
            <a:tailEnd len="sm" w="sm" type="none"/>
          </a:ln>
        </p:spPr>
      </p:cxnSp>
      <p:sp>
        <p:nvSpPr>
          <p:cNvPr id="1156" name="Google Shape;1156;p95"/>
          <p:cNvSpPr txBox="1"/>
          <p:nvPr>
            <p:ph idx="4294967295" type="body"/>
          </p:nvPr>
        </p:nvSpPr>
        <p:spPr>
          <a:xfrm>
            <a:off x="4998488" y="974225"/>
            <a:ext cx="2252700" cy="8370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57068C"/>
                </a:solidFill>
                <a:latin typeface="Times New Roman"/>
                <a:ea typeface="Times New Roman"/>
                <a:cs typeface="Times New Roman"/>
                <a:sym typeface="Times New Roman"/>
              </a:rPr>
              <a:t>Maintain Strong Suppliers Relationships</a:t>
            </a:r>
            <a:endParaRPr b="1" sz="1600">
              <a:solidFill>
                <a:srgbClr val="57068C"/>
              </a:solidFill>
              <a:latin typeface="Times New Roman"/>
              <a:ea typeface="Times New Roman"/>
              <a:cs typeface="Times New Roman"/>
              <a:sym typeface="Times New Roman"/>
            </a:endParaRPr>
          </a:p>
        </p:txBody>
      </p:sp>
      <p:sp>
        <p:nvSpPr>
          <p:cNvPr id="1157" name="Google Shape;1157;p95"/>
          <p:cNvSpPr txBox="1"/>
          <p:nvPr>
            <p:ph idx="4294967295" type="body"/>
          </p:nvPr>
        </p:nvSpPr>
        <p:spPr>
          <a:xfrm>
            <a:off x="4478938" y="1816239"/>
            <a:ext cx="2766300" cy="2521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rgbClr val="333333"/>
              </a:buClr>
              <a:buSzPts val="900"/>
              <a:buFont typeface="Times New Roman"/>
              <a:buChar char="●"/>
            </a:pPr>
            <a:r>
              <a:rPr b="1" lang="en" sz="1200">
                <a:solidFill>
                  <a:srgbClr val="333333"/>
                </a:solidFill>
                <a:latin typeface="Times New Roman"/>
                <a:ea typeface="Times New Roman"/>
                <a:cs typeface="Times New Roman"/>
                <a:sym typeface="Times New Roman"/>
              </a:rPr>
              <a:t>Strong Cybersecurity Framework: </a:t>
            </a:r>
            <a:br>
              <a:rPr b="1" lang="en" sz="900">
                <a:solidFill>
                  <a:srgbClr val="333333"/>
                </a:solidFill>
                <a:latin typeface="Times New Roman"/>
                <a:ea typeface="Times New Roman"/>
                <a:cs typeface="Times New Roman"/>
                <a:sym typeface="Times New Roman"/>
              </a:rPr>
            </a:br>
            <a:br>
              <a:rPr b="1" lang="en" sz="900">
                <a:solidFill>
                  <a:srgbClr val="333333"/>
                </a:solidFill>
                <a:latin typeface="Times New Roman"/>
                <a:ea typeface="Times New Roman"/>
                <a:cs typeface="Times New Roman"/>
                <a:sym typeface="Times New Roman"/>
              </a:rPr>
            </a:br>
            <a:r>
              <a:rPr lang="en" sz="1200">
                <a:solidFill>
                  <a:srgbClr val="333333"/>
                </a:solidFill>
                <a:latin typeface="Times New Roman"/>
                <a:ea typeface="Times New Roman"/>
                <a:cs typeface="Times New Roman"/>
                <a:sym typeface="Times New Roman"/>
              </a:rPr>
              <a:t>Continue prioritizing strong, transparent relationships with suppliers. Collaborate with them to build resilience and adaptability within the supply chain</a:t>
            </a:r>
            <a:r>
              <a:rPr lang="en" sz="1050">
                <a:solidFill>
                  <a:srgbClr val="333333"/>
                </a:solidFill>
                <a:latin typeface="Arial"/>
                <a:ea typeface="Arial"/>
                <a:cs typeface="Arial"/>
                <a:sym typeface="Arial"/>
              </a:rPr>
              <a:t>.</a:t>
            </a:r>
            <a:endParaRPr sz="1050">
              <a:solidFill>
                <a:srgbClr val="333333"/>
              </a:solidFill>
              <a:latin typeface="Arial"/>
              <a:ea typeface="Arial"/>
              <a:cs typeface="Arial"/>
              <a:sym typeface="Arial"/>
            </a:endParaRPr>
          </a:p>
          <a:p>
            <a:pPr indent="0" lvl="0" marL="45720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b="1" sz="900">
              <a:latin typeface="Times New Roman"/>
              <a:ea typeface="Times New Roman"/>
              <a:cs typeface="Times New Roman"/>
              <a:sym typeface="Times New Roman"/>
            </a:endParaRPr>
          </a:p>
          <a:p>
            <a:pPr indent="0" lvl="0" marL="457200" rtl="0" algn="l">
              <a:spcBef>
                <a:spcPts val="0"/>
              </a:spcBef>
              <a:spcAft>
                <a:spcPts val="0"/>
              </a:spcAft>
              <a:buNone/>
            </a:pPr>
            <a:r>
              <a:t/>
            </a:r>
            <a:endParaRPr sz="900">
              <a:latin typeface="Times New Roman"/>
              <a:ea typeface="Times New Roman"/>
              <a:cs typeface="Times New Roman"/>
              <a:sym typeface="Times New Roman"/>
            </a:endParaRPr>
          </a:p>
          <a:p>
            <a:pPr indent="-342900" lvl="0" marL="457200" rtl="0" algn="l">
              <a:spcBef>
                <a:spcPts val="0"/>
              </a:spcBef>
              <a:spcAft>
                <a:spcPts val="0"/>
              </a:spcAft>
              <a:buNone/>
            </a:pPr>
            <a:r>
              <a:t/>
            </a:r>
            <a:endParaRPr sz="1000">
              <a:latin typeface="Times New Roman"/>
              <a:ea typeface="Times New Roman"/>
              <a:cs typeface="Times New Roman"/>
              <a:sym typeface="Times New Roman"/>
            </a:endParaRPr>
          </a:p>
        </p:txBody>
      </p:sp>
      <p:sp>
        <p:nvSpPr>
          <p:cNvPr id="1158" name="Google Shape;1158;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333333"/>
                </a:solidFill>
                <a:latin typeface="Arial"/>
                <a:ea typeface="Arial"/>
                <a:cs typeface="Arial"/>
                <a:sym typeface="Arial"/>
              </a:rPr>
              <a:t>‹#›</a:t>
            </a:fld>
            <a:endParaRPr>
              <a:solidFill>
                <a:srgbClr val="333333"/>
              </a:solidFill>
              <a:latin typeface="Arial"/>
              <a:ea typeface="Arial"/>
              <a:cs typeface="Arial"/>
              <a:sym typeface="Arial"/>
            </a:endParaRPr>
          </a:p>
        </p:txBody>
      </p:sp>
      <p:grpSp>
        <p:nvGrpSpPr>
          <p:cNvPr id="1159" name="Google Shape;1159;p95"/>
          <p:cNvGrpSpPr/>
          <p:nvPr/>
        </p:nvGrpSpPr>
        <p:grpSpPr>
          <a:xfrm>
            <a:off x="1635703" y="984450"/>
            <a:ext cx="2766288" cy="3353231"/>
            <a:chOff x="6007125" y="1342525"/>
            <a:chExt cx="2673000" cy="3302700"/>
          </a:xfrm>
        </p:grpSpPr>
        <p:sp>
          <p:nvSpPr>
            <p:cNvPr id="1160" name="Google Shape;1160;p95"/>
            <p:cNvSpPr/>
            <p:nvPr/>
          </p:nvSpPr>
          <p:spPr>
            <a:xfrm>
              <a:off x="6007125" y="1342525"/>
              <a:ext cx="2673000" cy="3302700"/>
            </a:xfrm>
            <a:prstGeom prst="rect">
              <a:avLst/>
            </a:prstGeom>
            <a:noFill/>
            <a:ln cap="flat" cmpd="sng" w="9525">
              <a:solidFill>
                <a:srgbClr val="5706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95"/>
            <p:cNvSpPr txBox="1"/>
            <p:nvPr/>
          </p:nvSpPr>
          <p:spPr>
            <a:xfrm>
              <a:off x="6007125" y="1342525"/>
              <a:ext cx="2673000" cy="823200"/>
            </a:xfrm>
            <a:prstGeom prst="rect">
              <a:avLst/>
            </a:prstGeom>
            <a:noFill/>
            <a:ln cap="flat" cmpd="sng" w="9525">
              <a:solidFill>
                <a:srgbClr val="5706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95"/>
          <p:cNvSpPr txBox="1"/>
          <p:nvPr>
            <p:ph idx="4294967295" type="body"/>
          </p:nvPr>
        </p:nvSpPr>
        <p:spPr>
          <a:xfrm>
            <a:off x="1689016" y="979130"/>
            <a:ext cx="361800" cy="9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701C7F"/>
                </a:solidFill>
              </a:rPr>
              <a:t>3</a:t>
            </a:r>
            <a:endParaRPr>
              <a:solidFill>
                <a:srgbClr val="701C7F"/>
              </a:solidFill>
            </a:endParaRPr>
          </a:p>
        </p:txBody>
      </p:sp>
      <p:sp>
        <p:nvSpPr>
          <p:cNvPr id="1163" name="Google Shape;1163;p95"/>
          <p:cNvSpPr txBox="1"/>
          <p:nvPr>
            <p:ph idx="4294967295" type="body"/>
          </p:nvPr>
        </p:nvSpPr>
        <p:spPr>
          <a:xfrm>
            <a:off x="2149211" y="984443"/>
            <a:ext cx="2252700" cy="91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600">
                <a:solidFill>
                  <a:srgbClr val="57068C"/>
                </a:solidFill>
                <a:latin typeface="Times New Roman"/>
                <a:ea typeface="Times New Roman"/>
                <a:cs typeface="Times New Roman"/>
                <a:sym typeface="Times New Roman"/>
              </a:rPr>
              <a:t>Improve Supply Chain Visibility</a:t>
            </a:r>
            <a:endParaRPr b="1" sz="1600">
              <a:solidFill>
                <a:srgbClr val="57068C"/>
              </a:solidFill>
              <a:latin typeface="Times New Roman"/>
              <a:ea typeface="Times New Roman"/>
              <a:cs typeface="Times New Roman"/>
              <a:sym typeface="Times New Roman"/>
            </a:endParaRPr>
          </a:p>
        </p:txBody>
      </p:sp>
      <p:sp>
        <p:nvSpPr>
          <p:cNvPr id="1164" name="Google Shape;1164;p95"/>
          <p:cNvSpPr txBox="1"/>
          <p:nvPr>
            <p:ph idx="4294967295" type="body"/>
          </p:nvPr>
        </p:nvSpPr>
        <p:spPr>
          <a:xfrm>
            <a:off x="1635700" y="1895721"/>
            <a:ext cx="2766300" cy="24420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rgbClr val="333333"/>
              </a:buClr>
              <a:buSzPts val="900"/>
              <a:buFont typeface="Times New Roman"/>
              <a:buChar char="●"/>
            </a:pPr>
            <a:r>
              <a:rPr b="1" lang="en" sz="1200">
                <a:solidFill>
                  <a:srgbClr val="333333"/>
                </a:solidFill>
                <a:latin typeface="Times New Roman"/>
                <a:ea typeface="Times New Roman"/>
                <a:cs typeface="Times New Roman"/>
                <a:sym typeface="Times New Roman"/>
              </a:rPr>
              <a:t>Invest in Sustainable Innovation:</a:t>
            </a:r>
            <a:r>
              <a:rPr lang="en" sz="1200">
                <a:solidFill>
                  <a:srgbClr val="333333"/>
                </a:solidFill>
                <a:latin typeface="Times New Roman"/>
                <a:ea typeface="Times New Roman"/>
                <a:cs typeface="Times New Roman"/>
                <a:sym typeface="Times New Roman"/>
              </a:rPr>
              <a:t> </a:t>
            </a:r>
            <a:br>
              <a:rPr lang="en" sz="900">
                <a:solidFill>
                  <a:srgbClr val="333333"/>
                </a:solidFill>
                <a:latin typeface="Times New Roman"/>
                <a:ea typeface="Times New Roman"/>
                <a:cs typeface="Times New Roman"/>
                <a:sym typeface="Times New Roman"/>
              </a:rPr>
            </a:br>
            <a:br>
              <a:rPr lang="en" sz="1200">
                <a:solidFill>
                  <a:srgbClr val="333333"/>
                </a:solidFill>
                <a:latin typeface="Times New Roman"/>
                <a:ea typeface="Times New Roman"/>
                <a:cs typeface="Times New Roman"/>
                <a:sym typeface="Times New Roman"/>
              </a:rPr>
            </a:br>
            <a:r>
              <a:rPr lang="en" sz="1200">
                <a:solidFill>
                  <a:srgbClr val="333333"/>
                </a:solidFill>
                <a:latin typeface="Times New Roman"/>
                <a:ea typeface="Times New Roman"/>
                <a:cs typeface="Times New Roman"/>
                <a:sym typeface="Times New Roman"/>
              </a:rPr>
              <a:t>Implement technologies and practices to improve supply chain visibility. Proactively identify and mitigate risks to prevent disruptions.</a:t>
            </a:r>
            <a:endParaRPr sz="12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br>
              <a:rPr lang="en" sz="900">
                <a:latin typeface="Times New Roman"/>
                <a:ea typeface="Times New Roman"/>
                <a:cs typeface="Times New Roman"/>
                <a:sym typeface="Times New Roman"/>
              </a:rPr>
            </a:b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p:txBody>
      </p:sp>
      <p:cxnSp>
        <p:nvCxnSpPr>
          <p:cNvPr id="1165" name="Google Shape;1165;p95"/>
          <p:cNvCxnSpPr/>
          <p:nvPr/>
        </p:nvCxnSpPr>
        <p:spPr>
          <a:xfrm>
            <a:off x="2055938" y="1149360"/>
            <a:ext cx="0" cy="486900"/>
          </a:xfrm>
          <a:prstGeom prst="straightConnector1">
            <a:avLst/>
          </a:prstGeom>
          <a:noFill/>
          <a:ln cap="flat" cmpd="sng" w="9525">
            <a:solidFill>
              <a:srgbClr val="57068C"/>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9" name="Shape 1169"/>
        <p:cNvGrpSpPr/>
        <p:nvPr/>
      </p:nvGrpSpPr>
      <p:grpSpPr>
        <a:xfrm>
          <a:off x="0" y="0"/>
          <a:ext cx="0" cy="0"/>
          <a:chOff x="0" y="0"/>
          <a:chExt cx="0" cy="0"/>
        </a:xfrm>
      </p:grpSpPr>
      <p:sp>
        <p:nvSpPr>
          <p:cNvPr id="1170" name="Google Shape;1170;p96"/>
          <p:cNvSpPr txBox="1"/>
          <p:nvPr>
            <p:ph idx="4294967295" type="title"/>
          </p:nvPr>
        </p:nvSpPr>
        <p:spPr>
          <a:xfrm>
            <a:off x="311700" y="725600"/>
            <a:ext cx="842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dk1"/>
                </a:solidFill>
              </a:rPr>
              <a:t>Conclusion</a:t>
            </a:r>
            <a:endParaRPr sz="3000"/>
          </a:p>
        </p:txBody>
      </p:sp>
      <p:sp>
        <p:nvSpPr>
          <p:cNvPr id="1171" name="Google Shape;1171;p96"/>
          <p:cNvSpPr txBox="1"/>
          <p:nvPr/>
        </p:nvSpPr>
        <p:spPr>
          <a:xfrm>
            <a:off x="996600" y="1390700"/>
            <a:ext cx="7817100" cy="259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1200">
                <a:highlight>
                  <a:srgbClr val="FFFFFF"/>
                </a:highlight>
                <a:latin typeface="Times New Roman"/>
                <a:ea typeface="Times New Roman"/>
                <a:cs typeface="Times New Roman"/>
                <a:sym typeface="Times New Roman"/>
              </a:rPr>
              <a:t>Nike's supply chain faces significant risks due to its dependencies and the challenges of managing a global network. However, the company demonstrates resilience through its supply chain metrics and proactive strategies. By continuing to invest in digitization, strengthening sustainability practices, improving visibility, and maintaining strong supplier relationships, Nike can further enhance its resilience and mitigate risks. These actions will not only improve its operational efficiency but also its ability to respond effectively to unforeseen events and minimize the impact on its financial performance.</a:t>
            </a:r>
            <a:br>
              <a:rPr lang="en" sz="1200">
                <a:highlight>
                  <a:srgbClr val="FFFFFF"/>
                </a:highlight>
                <a:latin typeface="Times New Roman"/>
                <a:ea typeface="Times New Roman"/>
                <a:cs typeface="Times New Roman"/>
                <a:sym typeface="Times New Roman"/>
              </a:rPr>
            </a:br>
            <a:br>
              <a:rPr lang="en" sz="1200">
                <a:highlight>
                  <a:srgbClr val="FFFFFF"/>
                </a:highlight>
                <a:latin typeface="Times New Roman"/>
                <a:ea typeface="Times New Roman"/>
                <a:cs typeface="Times New Roman"/>
                <a:sym typeface="Times New Roman"/>
              </a:rPr>
            </a:br>
            <a:r>
              <a:rPr lang="en" sz="1200">
                <a:highlight>
                  <a:srgbClr val="FFFFFF"/>
                </a:highlight>
                <a:latin typeface="Times New Roman"/>
                <a:ea typeface="Times New Roman"/>
                <a:cs typeface="Times New Roman"/>
                <a:sym typeface="Times New Roman"/>
              </a:rPr>
              <a:t>In 2023, Nike has shown remarkable resilience and innovation despite supply chain disruptions and evolving market challenges. Their supply chain management focuses on digital transformation, sustainability, and strategic partnerships, all aimed at maintaining strong financial performance while adapting to changing market conditions. Although challenges remain, Nike’s focus on flexibility and resilience will be key to its continued growth and success.</a:t>
            </a:r>
            <a:endParaRPr sz="1200">
              <a:latin typeface="Times New Roman"/>
              <a:ea typeface="Times New Roman"/>
              <a:cs typeface="Times New Roman"/>
              <a:sym typeface="Times New Roman"/>
            </a:endParaRPr>
          </a:p>
          <a:p>
            <a:pPr indent="0" lvl="0" marL="0" rtl="0" algn="ctr">
              <a:spcBef>
                <a:spcPts val="1200"/>
              </a:spcBef>
              <a:spcAft>
                <a:spcPts val="0"/>
              </a:spcAft>
              <a:buNone/>
            </a:pPr>
            <a:r>
              <a:t/>
            </a:r>
            <a:endParaRPr sz="1200">
              <a:highlight>
                <a:srgbClr val="FFFFFF"/>
              </a:highlight>
              <a:latin typeface="Times New Roman"/>
              <a:ea typeface="Times New Roman"/>
              <a:cs typeface="Times New Roman"/>
              <a:sym typeface="Times New Roman"/>
            </a:endParaRPr>
          </a:p>
        </p:txBody>
      </p:sp>
      <p:sp>
        <p:nvSpPr>
          <p:cNvPr id="1172" name="Google Shape;1172;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latin typeface="Arial"/>
                <a:ea typeface="Arial"/>
                <a:cs typeface="Arial"/>
                <a:sym typeface="Arial"/>
              </a:rPr>
              <a:t>‹#›</a:t>
            </a:fld>
            <a:endParaRPr sz="10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97"/>
          <p:cNvSpPr/>
          <p:nvPr/>
        </p:nvSpPr>
        <p:spPr>
          <a:xfrm>
            <a:off x="0" y="0"/>
            <a:ext cx="1636200" cy="5143500"/>
          </a:xfrm>
          <a:prstGeom prst="rect">
            <a:avLst/>
          </a:prstGeom>
          <a:solidFill>
            <a:srgbClr val="D4FF3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178" name="Google Shape;1178;p97"/>
          <p:cNvPicPr preferRelativeResize="0"/>
          <p:nvPr/>
        </p:nvPicPr>
        <p:blipFill>
          <a:blip r:embed="rId3">
            <a:alphaModFix/>
          </a:blip>
          <a:stretch>
            <a:fillRect/>
          </a:stretch>
        </p:blipFill>
        <p:spPr>
          <a:xfrm>
            <a:off x="31363" y="2029675"/>
            <a:ext cx="1573474" cy="1015574"/>
          </a:xfrm>
          <a:prstGeom prst="rect">
            <a:avLst/>
          </a:prstGeom>
          <a:noFill/>
          <a:ln>
            <a:noFill/>
          </a:ln>
        </p:spPr>
      </p:pic>
      <p:sp>
        <p:nvSpPr>
          <p:cNvPr id="1179" name="Google Shape;1179;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80" name="Google Shape;1180;p97"/>
          <p:cNvSpPr txBox="1"/>
          <p:nvPr/>
        </p:nvSpPr>
        <p:spPr>
          <a:xfrm>
            <a:off x="2583375" y="972900"/>
            <a:ext cx="5439600" cy="31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771E86"/>
                </a:solidFill>
                <a:latin typeface="Roboto"/>
                <a:ea typeface="Roboto"/>
                <a:cs typeface="Roboto"/>
                <a:sym typeface="Roboto"/>
              </a:rPr>
              <a:t>Thank You!</a:t>
            </a:r>
            <a:endParaRPr b="1" sz="7200">
              <a:solidFill>
                <a:srgbClr val="771E86"/>
              </a:solidFill>
              <a:latin typeface="Roboto"/>
              <a:ea typeface="Roboto"/>
              <a:cs typeface="Roboto"/>
              <a:sym typeface="Roboto"/>
            </a:endParaRPr>
          </a:p>
          <a:p>
            <a:pPr indent="0" lvl="0" marL="0" rtl="0" algn="l">
              <a:spcBef>
                <a:spcPts val="0"/>
              </a:spcBef>
              <a:spcAft>
                <a:spcPts val="0"/>
              </a:spcAft>
              <a:buNone/>
            </a:pPr>
            <a:r>
              <a:rPr b="1" lang="en" sz="7200">
                <a:solidFill>
                  <a:srgbClr val="771E86"/>
                </a:solidFill>
                <a:latin typeface="Roboto"/>
                <a:ea typeface="Roboto"/>
                <a:cs typeface="Roboto"/>
                <a:sym typeface="Roboto"/>
              </a:rPr>
              <a:t>       Q&amp;A ?</a:t>
            </a:r>
            <a:endParaRPr b="1" sz="7200">
              <a:solidFill>
                <a:srgbClr val="771E86"/>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7"/>
          <p:cNvSpPr txBox="1"/>
          <p:nvPr>
            <p:ph type="title"/>
          </p:nvPr>
        </p:nvSpPr>
        <p:spPr>
          <a:xfrm>
            <a:off x="1013700" y="2337000"/>
            <a:ext cx="7116600" cy="1083000"/>
          </a:xfrm>
          <a:prstGeom prst="rect">
            <a:avLst/>
          </a:prstGeom>
        </p:spPr>
        <p:txBody>
          <a:bodyPr anchorCtr="0" anchor="ctr" bIns="91425" lIns="91425" spcFirstLastPara="1" rIns="91425" wrap="square" tIns="91425">
            <a:noAutofit/>
          </a:bodyPr>
          <a:lstStyle/>
          <a:p>
            <a:pPr indent="0" lvl="0" marL="228600" rtl="0" algn="ctr">
              <a:spcBef>
                <a:spcPts val="0"/>
              </a:spcBef>
              <a:spcAft>
                <a:spcPts val="0"/>
              </a:spcAft>
              <a:buNone/>
            </a:pPr>
            <a:r>
              <a:rPr lang="en">
                <a:solidFill>
                  <a:schemeClr val="lt1"/>
                </a:solidFill>
              </a:rPr>
              <a:t>Introduction</a:t>
            </a:r>
            <a:br>
              <a:rPr lang="en">
                <a:solidFill>
                  <a:schemeClr val="lt1"/>
                </a:solidFill>
              </a:rPr>
            </a:br>
            <a:r>
              <a:rPr lang="en"/>
              <a:t>NIKE</a:t>
            </a:r>
            <a:endParaRPr/>
          </a:p>
        </p:txBody>
      </p:sp>
      <p:sp>
        <p:nvSpPr>
          <p:cNvPr id="575" name="Google Shape;575;p77"/>
          <p:cNvSpPr txBox="1"/>
          <p:nvPr>
            <p:ph idx="2" type="title"/>
          </p:nvPr>
        </p:nvSpPr>
        <p:spPr>
          <a:xfrm>
            <a:off x="3466500" y="1000603"/>
            <a:ext cx="2211000" cy="14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9" name="Shape 579"/>
        <p:cNvGrpSpPr/>
        <p:nvPr/>
      </p:nvGrpSpPr>
      <p:grpSpPr>
        <a:xfrm>
          <a:off x="0" y="0"/>
          <a:ext cx="0" cy="0"/>
          <a:chOff x="0" y="0"/>
          <a:chExt cx="0" cy="0"/>
        </a:xfrm>
      </p:grpSpPr>
      <p:sp>
        <p:nvSpPr>
          <p:cNvPr id="580" name="Google Shape;580;p78"/>
          <p:cNvSpPr txBox="1"/>
          <p:nvPr>
            <p:ph idx="4294967295" type="title"/>
          </p:nvPr>
        </p:nvSpPr>
        <p:spPr>
          <a:xfrm>
            <a:off x="359550" y="252900"/>
            <a:ext cx="842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dk1"/>
                </a:solidFill>
              </a:rPr>
              <a:t>Introduction</a:t>
            </a:r>
            <a:endParaRPr sz="3000"/>
          </a:p>
        </p:txBody>
      </p:sp>
      <p:sp>
        <p:nvSpPr>
          <p:cNvPr id="581" name="Google Shape;581;p78"/>
          <p:cNvSpPr txBox="1"/>
          <p:nvPr/>
        </p:nvSpPr>
        <p:spPr>
          <a:xfrm>
            <a:off x="1015800" y="1090500"/>
            <a:ext cx="7817100" cy="40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222222"/>
                </a:solidFill>
                <a:highlight>
                  <a:srgbClr val="FFFFFF"/>
                </a:highlight>
              </a:rPr>
              <a:t>Nike, Inc., a titan in the athletic footwear and apparel industry, is not just known for its iconic "Just Do It" slogan but also for its extensive history and the strategic mastery of its supply chain that has allowed it to maintain immense popularity and influence across the globe.</a:t>
            </a:r>
            <a:endParaRPr sz="1100">
              <a:solidFill>
                <a:srgbClr val="222222"/>
              </a:solidFill>
              <a:highlight>
                <a:srgbClr val="FFFFFF"/>
              </a:highlight>
            </a:endParaRPr>
          </a:p>
          <a:p>
            <a:pPr indent="0" lvl="0" marL="0" rtl="0" algn="ctr">
              <a:spcBef>
                <a:spcPts val="0"/>
              </a:spcBef>
              <a:spcAft>
                <a:spcPts val="0"/>
              </a:spcAft>
              <a:buNone/>
            </a:pPr>
            <a:r>
              <a:t/>
            </a:r>
            <a:endParaRPr sz="1100">
              <a:solidFill>
                <a:srgbClr val="222222"/>
              </a:solidFill>
              <a:highlight>
                <a:srgbClr val="FFFFFF"/>
              </a:highlight>
            </a:endParaRPr>
          </a:p>
          <a:p>
            <a:pPr indent="0" lvl="0" marL="0" rtl="0" algn="ctr">
              <a:spcBef>
                <a:spcPts val="0"/>
              </a:spcBef>
              <a:spcAft>
                <a:spcPts val="0"/>
              </a:spcAft>
              <a:buNone/>
            </a:pPr>
            <a:r>
              <a:rPr lang="en" sz="1100">
                <a:solidFill>
                  <a:srgbClr val="222222"/>
                </a:solidFill>
                <a:highlight>
                  <a:srgbClr val="FFFFFF"/>
                </a:highlight>
              </a:rPr>
              <a:t>Founded in 1964 as Blue Ribbon Sports and officially becoming Nike, Inc. in 1971, the company was started by Phil Knight and Bill Bowerman. Their goal was to provide athletes with better footwear. The swoosh logo, now globally recognized, symbolizes the wing of the Greek goddess of victory, Nike. Over the decades, Nike has grown from a U.S.-based footwear distributor to a global behemoth in sports apparel and equipment, continuously pushing the boundaries of innovation in its products.</a:t>
            </a:r>
            <a:endParaRPr sz="1100">
              <a:solidFill>
                <a:srgbClr val="222222"/>
              </a:solidFill>
              <a:highlight>
                <a:srgbClr val="FFFFFF"/>
              </a:highlight>
            </a:endParaRPr>
          </a:p>
          <a:p>
            <a:pPr indent="0" lvl="0" marL="0" rtl="0" algn="ctr">
              <a:spcBef>
                <a:spcPts val="0"/>
              </a:spcBef>
              <a:spcAft>
                <a:spcPts val="0"/>
              </a:spcAft>
              <a:buNone/>
            </a:pPr>
            <a:r>
              <a:t/>
            </a:r>
            <a:endParaRPr sz="1100">
              <a:solidFill>
                <a:srgbClr val="222222"/>
              </a:solidFill>
              <a:highlight>
                <a:srgbClr val="FFFFFF"/>
              </a:highlight>
            </a:endParaRPr>
          </a:p>
          <a:p>
            <a:pPr indent="0" lvl="0" marL="0" rtl="0" algn="ctr">
              <a:spcBef>
                <a:spcPts val="0"/>
              </a:spcBef>
              <a:spcAft>
                <a:spcPts val="0"/>
              </a:spcAft>
              <a:buNone/>
            </a:pPr>
            <a:r>
              <a:rPr lang="en" sz="1100">
                <a:solidFill>
                  <a:srgbClr val="222222"/>
                </a:solidFill>
                <a:highlight>
                  <a:srgbClr val="FFFFFF"/>
                </a:highlight>
              </a:rPr>
              <a:t>Nike's supply chain is a testament to the company's commitment to efficiency and responsiveness. With a strategy that incorporates high-level customization, rationalization, and synchronization, Nike ensures that its operations are streamlined and resilient against disruptions. Utilizing advanced digital technologies and automation, the company has set a standard in supply chain management by optimizing material consolidation, reducing lead times, and maintaining flexibility to respond to market demands swiftly.</a:t>
            </a:r>
            <a:endParaRPr sz="1100">
              <a:solidFill>
                <a:srgbClr val="222222"/>
              </a:solidFill>
              <a:highlight>
                <a:srgbClr val="FFFFFF"/>
              </a:highlight>
            </a:endParaRPr>
          </a:p>
          <a:p>
            <a:pPr indent="0" lvl="0" marL="0" rtl="0" algn="l">
              <a:spcBef>
                <a:spcPts val="0"/>
              </a:spcBef>
              <a:spcAft>
                <a:spcPts val="0"/>
              </a:spcAft>
              <a:buNone/>
            </a:pPr>
            <a:r>
              <a:t/>
            </a:r>
            <a:endParaRPr sz="1100">
              <a:solidFill>
                <a:srgbClr val="222222"/>
              </a:solidFill>
              <a:highlight>
                <a:srgbClr val="FFFFFF"/>
              </a:highlight>
            </a:endParaRPr>
          </a:p>
          <a:p>
            <a:pPr indent="0" lvl="0" marL="0" rtl="0" algn="ctr">
              <a:spcBef>
                <a:spcPts val="0"/>
              </a:spcBef>
              <a:spcAft>
                <a:spcPts val="0"/>
              </a:spcAft>
              <a:buNone/>
            </a:pPr>
            <a:r>
              <a:t/>
            </a:r>
            <a:endParaRPr sz="1100"/>
          </a:p>
          <a:p>
            <a:pPr indent="0" lvl="0" marL="0" rtl="0" algn="ctr">
              <a:spcBef>
                <a:spcPts val="0"/>
              </a:spcBef>
              <a:spcAft>
                <a:spcPts val="0"/>
              </a:spcAft>
              <a:buNone/>
            </a:pPr>
            <a:r>
              <a:rPr lang="en" sz="1100">
                <a:solidFill>
                  <a:srgbClr val="222222"/>
                </a:solidFill>
                <a:highlight>
                  <a:srgbClr val="FFFFFF"/>
                </a:highlight>
              </a:rPr>
              <a:t>Moreover, Nike's push towards sustainability is evident in its adoption of eco-friendly materials and processes, which not only reduces its environmental footprint but also aligns with the growing consumer demand for sustainable products.</a:t>
            </a:r>
            <a:endParaRPr sz="1100">
              <a:solidFill>
                <a:srgbClr val="222222"/>
              </a:solidFill>
              <a:highlight>
                <a:srgbClr val="FFFFFF"/>
              </a:highlight>
            </a:endParaRPr>
          </a:p>
          <a:p>
            <a:pPr indent="0" lvl="0" marL="0" rtl="0" algn="ctr">
              <a:spcBef>
                <a:spcPts val="0"/>
              </a:spcBef>
              <a:spcAft>
                <a:spcPts val="0"/>
              </a:spcAft>
              <a:buNone/>
            </a:pPr>
            <a:r>
              <a:t/>
            </a:r>
            <a:endParaRPr sz="1200">
              <a:highlight>
                <a:srgbClr val="FFFFFF"/>
              </a:highlight>
              <a:latin typeface="Times New Roman"/>
              <a:ea typeface="Times New Roman"/>
              <a:cs typeface="Times New Roman"/>
              <a:sym typeface="Times New Roman"/>
            </a:endParaRPr>
          </a:p>
        </p:txBody>
      </p:sp>
      <p:sp>
        <p:nvSpPr>
          <p:cNvPr id="582" name="Google Shape;582;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latin typeface="Arial"/>
                <a:ea typeface="Arial"/>
                <a:cs typeface="Arial"/>
                <a:sym typeface="Arial"/>
              </a:rPr>
              <a:t>‹#›</a:t>
            </a:fld>
            <a:endParaRPr sz="10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9"/>
          <p:cNvSpPr txBox="1"/>
          <p:nvPr>
            <p:ph type="title"/>
          </p:nvPr>
        </p:nvSpPr>
        <p:spPr>
          <a:xfrm>
            <a:off x="1013700" y="2337000"/>
            <a:ext cx="7116600" cy="1083000"/>
          </a:xfrm>
          <a:prstGeom prst="rect">
            <a:avLst/>
          </a:prstGeom>
        </p:spPr>
        <p:txBody>
          <a:bodyPr anchorCtr="0" anchor="ctr" bIns="91425" lIns="91425" spcFirstLastPara="1" rIns="91425" wrap="square" tIns="91425">
            <a:noAutofit/>
          </a:bodyPr>
          <a:lstStyle/>
          <a:p>
            <a:pPr indent="0" lvl="0" marL="228600" rtl="0" algn="ctr">
              <a:spcBef>
                <a:spcPts val="0"/>
              </a:spcBef>
              <a:spcAft>
                <a:spcPts val="0"/>
              </a:spcAft>
              <a:buNone/>
            </a:pPr>
            <a:r>
              <a:rPr lang="en">
                <a:solidFill>
                  <a:schemeClr val="lt1"/>
                </a:solidFill>
              </a:rPr>
              <a:t>Implementation of</a:t>
            </a:r>
            <a:br>
              <a:rPr lang="en">
                <a:solidFill>
                  <a:schemeClr val="lt1"/>
                </a:solidFill>
              </a:rPr>
            </a:br>
            <a:r>
              <a:rPr lang="en"/>
              <a:t>Supply Chain Techniques </a:t>
            </a:r>
            <a:endParaRPr/>
          </a:p>
        </p:txBody>
      </p:sp>
      <p:sp>
        <p:nvSpPr>
          <p:cNvPr id="588" name="Google Shape;588;p79"/>
          <p:cNvSpPr txBox="1"/>
          <p:nvPr>
            <p:ph idx="2" type="title"/>
          </p:nvPr>
        </p:nvSpPr>
        <p:spPr>
          <a:xfrm>
            <a:off x="3466500" y="1000603"/>
            <a:ext cx="2211000" cy="14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2" name="Shape 592"/>
        <p:cNvGrpSpPr/>
        <p:nvPr/>
      </p:nvGrpSpPr>
      <p:grpSpPr>
        <a:xfrm>
          <a:off x="0" y="0"/>
          <a:ext cx="0" cy="0"/>
          <a:chOff x="0" y="0"/>
          <a:chExt cx="0" cy="0"/>
        </a:xfrm>
      </p:grpSpPr>
      <p:sp>
        <p:nvSpPr>
          <p:cNvPr id="593" name="Google Shape;593;p80"/>
          <p:cNvSpPr txBox="1"/>
          <p:nvPr>
            <p:ph idx="4294967295" type="title"/>
          </p:nvPr>
        </p:nvSpPr>
        <p:spPr>
          <a:xfrm>
            <a:off x="708602" y="115550"/>
            <a:ext cx="772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br>
              <a:rPr b="0" lang="en" sz="1200">
                <a:solidFill>
                  <a:srgbClr val="771E86"/>
                </a:solidFill>
                <a:latin typeface="Arial"/>
                <a:ea typeface="Arial"/>
                <a:cs typeface="Arial"/>
                <a:sym typeface="Arial"/>
              </a:rPr>
            </a:br>
            <a:r>
              <a:rPr lang="en" sz="2400">
                <a:solidFill>
                  <a:srgbClr val="771E86"/>
                </a:solidFill>
                <a:latin typeface="Montserrat"/>
                <a:ea typeface="Montserrat"/>
                <a:cs typeface="Montserrat"/>
                <a:sym typeface="Montserrat"/>
              </a:rPr>
              <a:t>Key Aspects of Nike’s Strategic Supply Chain Management </a:t>
            </a:r>
            <a:endParaRPr sz="2400">
              <a:solidFill>
                <a:srgbClr val="771E86"/>
              </a:solidFill>
              <a:latin typeface="Montserrat"/>
              <a:ea typeface="Montserrat"/>
              <a:cs typeface="Montserrat"/>
              <a:sym typeface="Montserrat"/>
            </a:endParaRPr>
          </a:p>
        </p:txBody>
      </p:sp>
      <p:sp>
        <p:nvSpPr>
          <p:cNvPr id="594" name="Google Shape;594;p80"/>
          <p:cNvSpPr txBox="1"/>
          <p:nvPr>
            <p:ph idx="4294967295" type="subTitle"/>
          </p:nvPr>
        </p:nvSpPr>
        <p:spPr>
          <a:xfrm>
            <a:off x="641325" y="1839975"/>
            <a:ext cx="2779200" cy="1234800"/>
          </a:xfrm>
          <a:prstGeom prst="rect">
            <a:avLst/>
          </a:prstGeom>
        </p:spPr>
        <p:txBody>
          <a:bodyPr anchorCtr="0" anchor="t" bIns="91425" lIns="91425" spcFirstLastPara="1" rIns="91425" wrap="square" tIns="91425">
            <a:noAutofit/>
          </a:bodyPr>
          <a:lstStyle/>
          <a:p>
            <a:pPr indent="-171450" lvl="0" marL="228600" rtl="0" algn="l">
              <a:lnSpc>
                <a:spcPct val="115000"/>
              </a:lnSpc>
              <a:spcBef>
                <a:spcPts val="0"/>
              </a:spcBef>
              <a:spcAft>
                <a:spcPts val="0"/>
              </a:spcAft>
              <a:buClr>
                <a:srgbClr val="000000"/>
              </a:buClr>
              <a:buSzPts val="900"/>
              <a:buChar char="●"/>
            </a:pPr>
            <a:r>
              <a:rPr lang="en" sz="900">
                <a:solidFill>
                  <a:srgbClr val="000000"/>
                </a:solidFill>
              </a:rPr>
              <a:t>Nike employs strategic network design, embodying the concepts of rationalization and synchronization.</a:t>
            </a:r>
            <a:endParaRPr sz="900">
              <a:solidFill>
                <a:srgbClr val="000000"/>
              </a:solidFill>
            </a:endParaRPr>
          </a:p>
          <a:p>
            <a:pPr indent="-171450" lvl="0" marL="228600" rtl="0" algn="l">
              <a:lnSpc>
                <a:spcPct val="115000"/>
              </a:lnSpc>
              <a:spcBef>
                <a:spcPts val="0"/>
              </a:spcBef>
              <a:spcAft>
                <a:spcPts val="0"/>
              </a:spcAft>
              <a:buClr>
                <a:srgbClr val="000000"/>
              </a:buClr>
              <a:buSzPts val="900"/>
              <a:buChar char="●"/>
            </a:pPr>
            <a:r>
              <a:rPr lang="en" sz="900">
                <a:solidFill>
                  <a:srgbClr val="000000"/>
                </a:solidFill>
              </a:rPr>
              <a:t>This maximizes asset utilization and cost through the placement of facilities and digital communication platforms.</a:t>
            </a:r>
            <a:br>
              <a:rPr lang="en" sz="900">
                <a:solidFill>
                  <a:srgbClr val="000000"/>
                </a:solidFill>
              </a:rPr>
            </a:br>
            <a:r>
              <a:rPr lang="en" sz="900">
                <a:solidFill>
                  <a:srgbClr val="000000"/>
                </a:solidFill>
              </a:rPr>
              <a:t>Source : </a:t>
            </a:r>
            <a:r>
              <a:rPr lang="en" sz="900" u="sng">
                <a:solidFill>
                  <a:srgbClr val="000000"/>
                </a:solidFill>
                <a:hlinkClick r:id="rId4">
                  <a:extLst>
                    <a:ext uri="{A12FA001-AC4F-418D-AE19-62706E023703}">
                      <ahyp:hlinkClr val="tx"/>
                    </a:ext>
                  </a:extLst>
                </a:hlinkClick>
              </a:rPr>
              <a:t>DFreight</a:t>
            </a:r>
            <a:endParaRPr sz="900">
              <a:solidFill>
                <a:srgbClr val="000000"/>
              </a:solidFill>
            </a:endParaRPr>
          </a:p>
        </p:txBody>
      </p:sp>
      <p:sp>
        <p:nvSpPr>
          <p:cNvPr id="595" name="Google Shape;595;p80"/>
          <p:cNvSpPr txBox="1"/>
          <p:nvPr>
            <p:ph idx="4294967295" type="subTitle"/>
          </p:nvPr>
        </p:nvSpPr>
        <p:spPr>
          <a:xfrm>
            <a:off x="674776" y="1460075"/>
            <a:ext cx="2712300" cy="45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600">
                <a:solidFill>
                  <a:srgbClr val="000000"/>
                </a:solidFill>
                <a:latin typeface="Oxygen"/>
                <a:ea typeface="Oxygen"/>
                <a:cs typeface="Oxygen"/>
                <a:sym typeface="Oxygen"/>
              </a:rPr>
              <a:t>Strategic Network Design</a:t>
            </a:r>
            <a:endParaRPr b="1" sz="1400">
              <a:solidFill>
                <a:srgbClr val="000000"/>
              </a:solidFill>
              <a:latin typeface="Oxygen"/>
              <a:ea typeface="Oxygen"/>
              <a:cs typeface="Oxygen"/>
              <a:sym typeface="Oxygen"/>
            </a:endParaRPr>
          </a:p>
        </p:txBody>
      </p:sp>
      <p:sp>
        <p:nvSpPr>
          <p:cNvPr id="596" name="Google Shape;596;p80"/>
          <p:cNvSpPr txBox="1"/>
          <p:nvPr>
            <p:ph idx="4294967295" type="subTitle"/>
          </p:nvPr>
        </p:nvSpPr>
        <p:spPr>
          <a:xfrm>
            <a:off x="4656651" y="1536275"/>
            <a:ext cx="2712300" cy="45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600">
                <a:solidFill>
                  <a:srgbClr val="000000"/>
                </a:solidFill>
                <a:latin typeface="Oxygen"/>
                <a:ea typeface="Oxygen"/>
                <a:cs typeface="Oxygen"/>
                <a:sym typeface="Oxygen"/>
              </a:rPr>
              <a:t>Risk Management</a:t>
            </a:r>
            <a:endParaRPr b="1" sz="1600">
              <a:solidFill>
                <a:srgbClr val="000000"/>
              </a:solidFill>
              <a:latin typeface="Oxygen"/>
              <a:ea typeface="Oxygen"/>
              <a:cs typeface="Oxygen"/>
              <a:sym typeface="Oxygen"/>
            </a:endParaRPr>
          </a:p>
        </p:txBody>
      </p:sp>
      <p:cxnSp>
        <p:nvCxnSpPr>
          <p:cNvPr id="597" name="Google Shape;597;p80"/>
          <p:cNvCxnSpPr/>
          <p:nvPr/>
        </p:nvCxnSpPr>
        <p:spPr>
          <a:xfrm>
            <a:off x="577056" y="1569875"/>
            <a:ext cx="2100" cy="1393500"/>
          </a:xfrm>
          <a:prstGeom prst="straightConnector1">
            <a:avLst/>
          </a:prstGeom>
          <a:noFill/>
          <a:ln cap="flat" cmpd="sng" w="19050">
            <a:solidFill>
              <a:schemeClr val="dk2"/>
            </a:solidFill>
            <a:prstDash val="solid"/>
            <a:round/>
            <a:headEnd len="med" w="med" type="none"/>
            <a:tailEnd len="med" w="med" type="none"/>
          </a:ln>
        </p:spPr>
      </p:cxnSp>
      <p:cxnSp>
        <p:nvCxnSpPr>
          <p:cNvPr id="598" name="Google Shape;598;p80"/>
          <p:cNvCxnSpPr/>
          <p:nvPr/>
        </p:nvCxnSpPr>
        <p:spPr>
          <a:xfrm>
            <a:off x="4528556" y="1608825"/>
            <a:ext cx="2100" cy="1393500"/>
          </a:xfrm>
          <a:prstGeom prst="straightConnector1">
            <a:avLst/>
          </a:prstGeom>
          <a:noFill/>
          <a:ln cap="flat" cmpd="sng" w="19050">
            <a:solidFill>
              <a:schemeClr val="dk2"/>
            </a:solidFill>
            <a:prstDash val="solid"/>
            <a:round/>
            <a:headEnd len="med" w="med" type="none"/>
            <a:tailEnd len="med" w="med" type="none"/>
          </a:ln>
        </p:spPr>
      </p:cxnSp>
      <p:sp>
        <p:nvSpPr>
          <p:cNvPr id="599" name="Google Shape;599;p80"/>
          <p:cNvSpPr txBox="1"/>
          <p:nvPr>
            <p:ph idx="4294967295" type="subTitle"/>
          </p:nvPr>
        </p:nvSpPr>
        <p:spPr>
          <a:xfrm>
            <a:off x="4730400" y="1944075"/>
            <a:ext cx="2779200" cy="1234800"/>
          </a:xfrm>
          <a:prstGeom prst="rect">
            <a:avLst/>
          </a:prstGeom>
        </p:spPr>
        <p:txBody>
          <a:bodyPr anchorCtr="0" anchor="t" bIns="91425" lIns="91425" spcFirstLastPara="1" rIns="91425" wrap="square" tIns="91425">
            <a:noAutofit/>
          </a:bodyPr>
          <a:lstStyle/>
          <a:p>
            <a:pPr indent="-171450" lvl="0" marL="171450" rtl="0" algn="l">
              <a:spcBef>
                <a:spcPts val="0"/>
              </a:spcBef>
              <a:spcAft>
                <a:spcPts val="0"/>
              </a:spcAft>
              <a:buClr>
                <a:srgbClr val="000000"/>
              </a:buClr>
              <a:buSzPts val="900"/>
              <a:buChar char="●"/>
            </a:pPr>
            <a:r>
              <a:rPr lang="en" sz="900">
                <a:solidFill>
                  <a:srgbClr val="000000"/>
                </a:solidFill>
              </a:rPr>
              <a:t>As a crucial component of synchronization, Nike diversifies its manufacturing strategies and does thorough risk assessments in order to be ready for any disruptions.</a:t>
            </a:r>
            <a:endParaRPr sz="900">
              <a:solidFill>
                <a:srgbClr val="000000"/>
              </a:solidFill>
            </a:endParaRPr>
          </a:p>
          <a:p>
            <a:pPr indent="-114300" lvl="0" marL="171450" rtl="0" algn="l">
              <a:spcBef>
                <a:spcPts val="0"/>
              </a:spcBef>
              <a:spcAft>
                <a:spcPts val="0"/>
              </a:spcAft>
              <a:buNone/>
            </a:pPr>
            <a:r>
              <a:rPr lang="en" sz="900">
                <a:solidFill>
                  <a:srgbClr val="000000"/>
                </a:solidFill>
              </a:rPr>
              <a:t>    Source : </a:t>
            </a:r>
            <a:r>
              <a:rPr lang="en" sz="900" u="sng">
                <a:solidFill>
                  <a:srgbClr val="000000"/>
                </a:solidFill>
                <a:hlinkClick r:id="rId5">
                  <a:extLst>
                    <a:ext uri="{A12FA001-AC4F-418D-AE19-62706E023703}">
                      <ahyp:hlinkClr val="tx"/>
                    </a:ext>
                  </a:extLst>
                </a:hlinkClick>
              </a:rPr>
              <a:t>ADEC Innovations </a:t>
            </a:r>
            <a:endParaRPr sz="900">
              <a:solidFill>
                <a:srgbClr val="000000"/>
              </a:solidFill>
            </a:endParaRPr>
          </a:p>
          <a:p>
            <a:pPr indent="0" lvl="0" marL="0" rtl="0" algn="l">
              <a:lnSpc>
                <a:spcPct val="115000"/>
              </a:lnSpc>
              <a:spcBef>
                <a:spcPts val="0"/>
              </a:spcBef>
              <a:spcAft>
                <a:spcPts val="1600"/>
              </a:spcAft>
              <a:buNone/>
            </a:pPr>
            <a:r>
              <a:t/>
            </a:r>
            <a:endParaRPr sz="900">
              <a:solidFill>
                <a:srgbClr val="000000"/>
              </a:solidFill>
            </a:endParaRPr>
          </a:p>
        </p:txBody>
      </p:sp>
      <p:sp>
        <p:nvSpPr>
          <p:cNvPr id="600" name="Google Shape;600;p80"/>
          <p:cNvSpPr txBox="1"/>
          <p:nvPr>
            <p:ph idx="4294967295" type="subTitle"/>
          </p:nvPr>
        </p:nvSpPr>
        <p:spPr>
          <a:xfrm>
            <a:off x="643425" y="3610775"/>
            <a:ext cx="2779200" cy="1234800"/>
          </a:xfrm>
          <a:prstGeom prst="rect">
            <a:avLst/>
          </a:prstGeom>
        </p:spPr>
        <p:txBody>
          <a:bodyPr anchorCtr="0" anchor="t" bIns="91425" lIns="91425" spcFirstLastPara="1" rIns="91425" wrap="square" tIns="91425">
            <a:noAutofit/>
          </a:bodyPr>
          <a:lstStyle/>
          <a:p>
            <a:pPr indent="-171450" lvl="0" marL="228600" rtl="0" algn="l">
              <a:spcBef>
                <a:spcPts val="0"/>
              </a:spcBef>
              <a:spcAft>
                <a:spcPts val="0"/>
              </a:spcAft>
              <a:buClr>
                <a:srgbClr val="000000"/>
              </a:buClr>
              <a:buSzPts val="900"/>
              <a:buChar char="●"/>
            </a:pPr>
            <a:r>
              <a:rPr lang="en" sz="900">
                <a:solidFill>
                  <a:srgbClr val="000000"/>
                </a:solidFill>
              </a:rPr>
              <a:t>Nike demonstrates rationalization and customization in action by using automation to drive efficiency and match production capacity with swings in consumer demand.</a:t>
            </a:r>
            <a:endParaRPr sz="900">
              <a:solidFill>
                <a:srgbClr val="000000"/>
              </a:solidFill>
            </a:endParaRPr>
          </a:p>
          <a:p>
            <a:pPr indent="-114300" lvl="0" marL="228600" rtl="0" algn="l">
              <a:spcBef>
                <a:spcPts val="0"/>
              </a:spcBef>
              <a:spcAft>
                <a:spcPts val="0"/>
              </a:spcAft>
              <a:buNone/>
            </a:pPr>
            <a:r>
              <a:rPr lang="en" sz="900">
                <a:solidFill>
                  <a:srgbClr val="000000"/>
                </a:solidFill>
              </a:rPr>
              <a:t>    Source : </a:t>
            </a:r>
            <a:r>
              <a:rPr lang="en" sz="900" u="sng">
                <a:solidFill>
                  <a:srgbClr val="000000"/>
                </a:solidFill>
                <a:hlinkClick r:id="rId6">
                  <a:extLst>
                    <a:ext uri="{A12FA001-AC4F-418D-AE19-62706E023703}">
                      <ahyp:hlinkClr val="tx"/>
                    </a:ext>
                  </a:extLst>
                </a:hlinkClick>
              </a:rPr>
              <a:t>CFO Brew</a:t>
            </a:r>
            <a:endParaRPr sz="900">
              <a:solidFill>
                <a:srgbClr val="000000"/>
              </a:solidFill>
            </a:endParaRPr>
          </a:p>
          <a:p>
            <a:pPr indent="0" lvl="0" marL="457200" rtl="0" algn="l">
              <a:spcBef>
                <a:spcPts val="0"/>
              </a:spcBef>
              <a:spcAft>
                <a:spcPts val="1600"/>
              </a:spcAft>
              <a:buNone/>
            </a:pPr>
            <a:r>
              <a:t/>
            </a:r>
            <a:endParaRPr sz="900">
              <a:solidFill>
                <a:srgbClr val="000000"/>
              </a:solidFill>
            </a:endParaRPr>
          </a:p>
        </p:txBody>
      </p:sp>
      <p:sp>
        <p:nvSpPr>
          <p:cNvPr id="601" name="Google Shape;601;p80"/>
          <p:cNvSpPr txBox="1"/>
          <p:nvPr>
            <p:ph idx="4294967295" type="subTitle"/>
          </p:nvPr>
        </p:nvSpPr>
        <p:spPr>
          <a:xfrm>
            <a:off x="676876" y="3230875"/>
            <a:ext cx="2712300" cy="45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600">
                <a:solidFill>
                  <a:srgbClr val="000000"/>
                </a:solidFill>
                <a:latin typeface="Oxygen"/>
                <a:ea typeface="Oxygen"/>
                <a:cs typeface="Oxygen"/>
                <a:sym typeface="Oxygen"/>
              </a:rPr>
              <a:t>Capacity Planning</a:t>
            </a:r>
            <a:endParaRPr b="1" sz="1400">
              <a:solidFill>
                <a:srgbClr val="000000"/>
              </a:solidFill>
              <a:latin typeface="Oxygen"/>
              <a:ea typeface="Oxygen"/>
              <a:cs typeface="Oxygen"/>
              <a:sym typeface="Oxygen"/>
            </a:endParaRPr>
          </a:p>
        </p:txBody>
      </p:sp>
      <p:sp>
        <p:nvSpPr>
          <p:cNvPr id="602" name="Google Shape;602;p80"/>
          <p:cNvSpPr txBox="1"/>
          <p:nvPr>
            <p:ph idx="4294967295" type="subTitle"/>
          </p:nvPr>
        </p:nvSpPr>
        <p:spPr>
          <a:xfrm>
            <a:off x="4658750" y="3307075"/>
            <a:ext cx="4051800" cy="45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600">
                <a:solidFill>
                  <a:srgbClr val="000000"/>
                </a:solidFill>
                <a:latin typeface="Oxygen"/>
                <a:ea typeface="Oxygen"/>
                <a:cs typeface="Oxygen"/>
                <a:sym typeface="Oxygen"/>
              </a:rPr>
              <a:t>Organizational Change Management </a:t>
            </a:r>
            <a:endParaRPr b="1" sz="1600">
              <a:solidFill>
                <a:srgbClr val="000000"/>
              </a:solidFill>
              <a:latin typeface="Oxygen"/>
              <a:ea typeface="Oxygen"/>
              <a:cs typeface="Oxygen"/>
              <a:sym typeface="Oxygen"/>
            </a:endParaRPr>
          </a:p>
        </p:txBody>
      </p:sp>
      <p:cxnSp>
        <p:nvCxnSpPr>
          <p:cNvPr id="603" name="Google Shape;603;p80"/>
          <p:cNvCxnSpPr/>
          <p:nvPr/>
        </p:nvCxnSpPr>
        <p:spPr>
          <a:xfrm>
            <a:off x="579156" y="3340675"/>
            <a:ext cx="2100" cy="1393500"/>
          </a:xfrm>
          <a:prstGeom prst="straightConnector1">
            <a:avLst/>
          </a:prstGeom>
          <a:noFill/>
          <a:ln cap="flat" cmpd="sng" w="19050">
            <a:solidFill>
              <a:schemeClr val="dk2"/>
            </a:solidFill>
            <a:prstDash val="solid"/>
            <a:round/>
            <a:headEnd len="med" w="med" type="none"/>
            <a:tailEnd len="med" w="med" type="none"/>
          </a:ln>
        </p:spPr>
      </p:cxnSp>
      <p:cxnSp>
        <p:nvCxnSpPr>
          <p:cNvPr id="604" name="Google Shape;604;p80"/>
          <p:cNvCxnSpPr/>
          <p:nvPr/>
        </p:nvCxnSpPr>
        <p:spPr>
          <a:xfrm>
            <a:off x="4530656" y="3379625"/>
            <a:ext cx="2100" cy="1393500"/>
          </a:xfrm>
          <a:prstGeom prst="straightConnector1">
            <a:avLst/>
          </a:prstGeom>
          <a:noFill/>
          <a:ln cap="flat" cmpd="sng" w="19050">
            <a:solidFill>
              <a:schemeClr val="dk2"/>
            </a:solidFill>
            <a:prstDash val="solid"/>
            <a:round/>
            <a:headEnd len="med" w="med" type="none"/>
            <a:tailEnd len="med" w="med" type="none"/>
          </a:ln>
        </p:spPr>
      </p:cxnSp>
      <p:sp>
        <p:nvSpPr>
          <p:cNvPr id="605" name="Google Shape;605;p80"/>
          <p:cNvSpPr txBox="1"/>
          <p:nvPr>
            <p:ph idx="4294967295" type="subTitle"/>
          </p:nvPr>
        </p:nvSpPr>
        <p:spPr>
          <a:xfrm>
            <a:off x="4732500" y="3714875"/>
            <a:ext cx="2779200" cy="1234800"/>
          </a:xfrm>
          <a:prstGeom prst="rect">
            <a:avLst/>
          </a:prstGeom>
        </p:spPr>
        <p:txBody>
          <a:bodyPr anchorCtr="0" anchor="t" bIns="91425" lIns="91425" spcFirstLastPara="1" rIns="91425" wrap="square" tIns="91425">
            <a:noAutofit/>
          </a:bodyPr>
          <a:lstStyle/>
          <a:p>
            <a:pPr indent="-171450" lvl="0" marL="171450" rtl="0" algn="l">
              <a:spcBef>
                <a:spcPts val="0"/>
              </a:spcBef>
              <a:spcAft>
                <a:spcPts val="0"/>
              </a:spcAft>
              <a:buClr>
                <a:srgbClr val="000000"/>
              </a:buClr>
              <a:buSzPts val="900"/>
              <a:buChar char="●"/>
            </a:pPr>
            <a:r>
              <a:rPr lang="en" sz="900">
                <a:solidFill>
                  <a:srgbClr val="000000"/>
                </a:solidFill>
              </a:rPr>
              <a:t>Nike places a strong emphasis on innovation and customization, giving its employees the tools they need to adjust to changes in the market and in technology through ongoing training programs and empowerment campaigns.</a:t>
            </a:r>
            <a:endParaRPr sz="900">
              <a:solidFill>
                <a:srgbClr val="000000"/>
              </a:solidFill>
            </a:endParaRPr>
          </a:p>
          <a:p>
            <a:pPr indent="-114300" lvl="0" marL="171450" rtl="0" algn="l">
              <a:spcBef>
                <a:spcPts val="0"/>
              </a:spcBef>
              <a:spcAft>
                <a:spcPts val="0"/>
              </a:spcAft>
              <a:buNone/>
            </a:pPr>
            <a:r>
              <a:rPr lang="en" sz="900">
                <a:solidFill>
                  <a:srgbClr val="000000"/>
                </a:solidFill>
              </a:rPr>
              <a:t>    Source : </a:t>
            </a:r>
            <a:r>
              <a:rPr lang="en" sz="900" u="sng">
                <a:solidFill>
                  <a:srgbClr val="000000"/>
                </a:solidFill>
                <a:hlinkClick r:id="rId7">
                  <a:extLst>
                    <a:ext uri="{A12FA001-AC4F-418D-AE19-62706E023703}">
                      <ahyp:hlinkClr val="tx"/>
                    </a:ext>
                  </a:extLst>
                </a:hlinkClick>
              </a:rPr>
              <a:t>UK Essays</a:t>
            </a:r>
            <a:endParaRPr sz="900">
              <a:solidFill>
                <a:srgbClr val="000000"/>
              </a:solidFill>
            </a:endParaRPr>
          </a:p>
          <a:p>
            <a:pPr indent="-114300" lvl="0" marL="171450" rtl="0" algn="l">
              <a:spcBef>
                <a:spcPts val="0"/>
              </a:spcBef>
              <a:spcAft>
                <a:spcPts val="0"/>
              </a:spcAft>
              <a:buNone/>
            </a:pPr>
            <a:r>
              <a:t/>
            </a:r>
            <a:endParaRPr sz="900">
              <a:solidFill>
                <a:srgbClr val="000000"/>
              </a:solidFill>
            </a:endParaRPr>
          </a:p>
          <a:p>
            <a:pPr indent="-114300" lvl="0" marL="171450" rtl="0" algn="l">
              <a:spcBef>
                <a:spcPts val="0"/>
              </a:spcBef>
              <a:spcAft>
                <a:spcPts val="0"/>
              </a:spcAft>
              <a:buNone/>
            </a:pPr>
            <a:r>
              <a:t/>
            </a:r>
            <a:endParaRPr sz="900">
              <a:solidFill>
                <a:srgbClr val="000000"/>
              </a:solidFill>
            </a:endParaRPr>
          </a:p>
          <a:p>
            <a:pPr indent="0" lvl="0" marL="0" rtl="0" algn="l">
              <a:lnSpc>
                <a:spcPct val="115000"/>
              </a:lnSpc>
              <a:spcBef>
                <a:spcPts val="0"/>
              </a:spcBef>
              <a:spcAft>
                <a:spcPts val="1600"/>
              </a:spcAft>
              <a:buNone/>
            </a:pPr>
            <a:r>
              <a:t/>
            </a:r>
            <a:endParaRPr sz="900">
              <a:solidFill>
                <a:srgbClr val="000000"/>
              </a:solidFill>
            </a:endParaRPr>
          </a:p>
        </p:txBody>
      </p:sp>
      <p:sp>
        <p:nvSpPr>
          <p:cNvPr id="606" name="Google Shape;606;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7" name="Google Shape;607;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333333"/>
                </a:solidFill>
                <a:latin typeface="Arial"/>
                <a:ea typeface="Arial"/>
                <a:cs typeface="Arial"/>
                <a:sym typeface="Arial"/>
              </a:rPr>
              <a:t>‹#›</a:t>
            </a:fld>
            <a:endParaRPr sz="1000">
              <a:solidFill>
                <a:srgbClr val="333333"/>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1" name="Shape 611"/>
        <p:cNvGrpSpPr/>
        <p:nvPr/>
      </p:nvGrpSpPr>
      <p:grpSpPr>
        <a:xfrm>
          <a:off x="0" y="0"/>
          <a:ext cx="0" cy="0"/>
          <a:chOff x="0" y="0"/>
          <a:chExt cx="0" cy="0"/>
        </a:xfrm>
      </p:grpSpPr>
      <p:sp>
        <p:nvSpPr>
          <p:cNvPr id="612" name="Google Shape;612;p81"/>
          <p:cNvSpPr txBox="1"/>
          <p:nvPr>
            <p:ph idx="4294967295" type="title"/>
          </p:nvPr>
        </p:nvSpPr>
        <p:spPr>
          <a:xfrm>
            <a:off x="708602" y="197925"/>
            <a:ext cx="772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771E86"/>
                </a:solidFill>
                <a:latin typeface="Montserrat"/>
                <a:ea typeface="Montserrat"/>
                <a:cs typeface="Montserrat"/>
                <a:sym typeface="Montserrat"/>
              </a:rPr>
              <a:t>Addressing Challenges </a:t>
            </a:r>
            <a:endParaRPr>
              <a:solidFill>
                <a:srgbClr val="771E86"/>
              </a:solidFill>
              <a:latin typeface="Montserrat"/>
              <a:ea typeface="Montserrat"/>
              <a:cs typeface="Montserrat"/>
              <a:sym typeface="Montserrat"/>
            </a:endParaRPr>
          </a:p>
        </p:txBody>
      </p:sp>
      <p:graphicFrame>
        <p:nvGraphicFramePr>
          <p:cNvPr id="613" name="Google Shape;613;p81"/>
          <p:cNvGraphicFramePr/>
          <p:nvPr/>
        </p:nvGraphicFramePr>
        <p:xfrm>
          <a:off x="539496" y="1068205"/>
          <a:ext cx="3000000" cy="3000000"/>
        </p:xfrm>
        <a:graphic>
          <a:graphicData uri="http://schemas.openxmlformats.org/drawingml/2006/table">
            <a:tbl>
              <a:tblPr>
                <a:noFill/>
                <a:tableStyleId>{06A1339F-82D6-4DDD-8342-08C000064914}</a:tableStyleId>
              </a:tblPr>
              <a:tblGrid>
                <a:gridCol w="2546650"/>
                <a:gridCol w="2546650"/>
                <a:gridCol w="2546650"/>
              </a:tblGrid>
              <a:tr h="400225">
                <a:tc>
                  <a:txBody>
                    <a:bodyPr/>
                    <a:lstStyle/>
                    <a:p>
                      <a:pPr indent="0" lvl="0" marL="0" rtl="0" algn="l">
                        <a:spcBef>
                          <a:spcPts val="0"/>
                        </a:spcBef>
                        <a:spcAft>
                          <a:spcPts val="0"/>
                        </a:spcAft>
                        <a:buNone/>
                      </a:pPr>
                      <a:r>
                        <a:rPr lang="en" sz="1800">
                          <a:solidFill>
                            <a:srgbClr val="212121"/>
                          </a:solidFill>
                          <a:latin typeface="Roboto"/>
                          <a:ea typeface="Roboto"/>
                          <a:cs typeface="Roboto"/>
                          <a:sym typeface="Roboto"/>
                        </a:rPr>
                        <a:t>Problem 01</a:t>
                      </a:r>
                      <a:endParaRPr sz="1800">
                        <a:solidFill>
                          <a:srgbClr val="212121"/>
                        </a:solidFill>
                        <a:latin typeface="Roboto"/>
                        <a:ea typeface="Roboto"/>
                        <a:cs typeface="Roboto"/>
                        <a:sym typeface="Roboto"/>
                      </a:endParaRPr>
                    </a:p>
                  </a:txBody>
                  <a:tcPr marT="91425" marB="91425" marR="91425" marL="91425">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212121"/>
                          </a:solidFill>
                          <a:latin typeface="Roboto"/>
                          <a:ea typeface="Roboto"/>
                          <a:cs typeface="Roboto"/>
                          <a:sym typeface="Roboto"/>
                        </a:rPr>
                        <a:t>Problem 02</a:t>
                      </a:r>
                      <a:endParaRPr sz="1800">
                        <a:solidFill>
                          <a:srgbClr val="212121"/>
                        </a:solidFill>
                        <a:latin typeface="Roboto"/>
                        <a:ea typeface="Roboto"/>
                        <a:cs typeface="Roboto"/>
                        <a:sym typeface="Roboto"/>
                      </a:endParaRPr>
                    </a:p>
                  </a:txBody>
                  <a:tcPr marT="91425" marB="91425" marR="91425" marL="91425">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solidFill>
                            <a:srgbClr val="212121"/>
                          </a:solidFill>
                          <a:latin typeface="Roboto"/>
                          <a:ea typeface="Roboto"/>
                          <a:cs typeface="Roboto"/>
                          <a:sym typeface="Roboto"/>
                        </a:rPr>
                        <a:t>Problem 03</a:t>
                      </a:r>
                      <a:endParaRPr sz="1800">
                        <a:solidFill>
                          <a:srgbClr val="212121"/>
                        </a:solidFill>
                        <a:latin typeface="Roboto"/>
                        <a:ea typeface="Roboto"/>
                        <a:cs typeface="Roboto"/>
                        <a:sym typeface="Roboto"/>
                      </a:endParaRPr>
                    </a:p>
                  </a:txBody>
                  <a:tcPr marT="91425" marB="91425" marR="91425" marL="91425">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r>
              <a:tr h="1077250">
                <a:tc>
                  <a:txBody>
                    <a:bodyPr/>
                    <a:lstStyle/>
                    <a:p>
                      <a:pPr indent="0" lvl="0" marL="0" rtl="0" algn="l">
                        <a:spcBef>
                          <a:spcPts val="0"/>
                        </a:spcBef>
                        <a:spcAft>
                          <a:spcPts val="0"/>
                        </a:spcAft>
                        <a:buClr>
                          <a:srgbClr val="002060"/>
                        </a:buClr>
                        <a:buSzPts val="1200"/>
                        <a:buFont typeface="Arial"/>
                        <a:buNone/>
                      </a:pPr>
                      <a:r>
                        <a:rPr b="1" lang="en" sz="1200">
                          <a:solidFill>
                            <a:srgbClr val="212121"/>
                          </a:solidFill>
                          <a:latin typeface="Oxygen"/>
                          <a:ea typeface="Oxygen"/>
                          <a:cs typeface="Oxygen"/>
                          <a:sym typeface="Oxygen"/>
                        </a:rPr>
                        <a:t>Transparency and Responsiveness: </a:t>
                      </a:r>
                      <a:br>
                        <a:rPr b="1" lang="en" sz="1200">
                          <a:solidFill>
                            <a:srgbClr val="212121"/>
                          </a:solidFill>
                          <a:latin typeface="Oxygen"/>
                          <a:ea typeface="Oxygen"/>
                          <a:cs typeface="Oxygen"/>
                          <a:sym typeface="Oxygen"/>
                        </a:rPr>
                      </a:br>
                      <a:endParaRPr b="1" sz="1200">
                        <a:solidFill>
                          <a:srgbClr val="212121"/>
                        </a:solidFill>
                        <a:latin typeface="Oxygen"/>
                        <a:ea typeface="Oxygen"/>
                        <a:cs typeface="Oxygen"/>
                        <a:sym typeface="Oxygen"/>
                      </a:endParaRPr>
                    </a:p>
                    <a:p>
                      <a:pPr indent="0" lvl="0" marL="0" rtl="0" algn="l">
                        <a:spcBef>
                          <a:spcPts val="0"/>
                        </a:spcBef>
                        <a:spcAft>
                          <a:spcPts val="0"/>
                        </a:spcAft>
                        <a:buClr>
                          <a:srgbClr val="002060"/>
                        </a:buClr>
                        <a:buSzPts val="1200"/>
                        <a:buFont typeface="Arial"/>
                        <a:buNone/>
                      </a:pPr>
                      <a:r>
                        <a:rPr lang="en" sz="1000">
                          <a:solidFill>
                            <a:srgbClr val="212121"/>
                          </a:solidFill>
                          <a:latin typeface="Roboto"/>
                          <a:ea typeface="Roboto"/>
                          <a:cs typeface="Roboto"/>
                          <a:sym typeface="Roboto"/>
                        </a:rPr>
                        <a:t>Nike's market responsiveness and trust may be impacted by stakeholder concerns about supply chain procedures.</a:t>
                      </a:r>
                      <a:endParaRPr>
                        <a:solidFill>
                          <a:srgbClr val="21212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solidFill>
                            <a:srgbClr val="212121"/>
                          </a:solidFill>
                          <a:latin typeface="Oxygen"/>
                          <a:ea typeface="Oxygen"/>
                          <a:cs typeface="Oxygen"/>
                          <a:sym typeface="Oxygen"/>
                        </a:rPr>
                        <a:t>Supply Chain interruptions:</a:t>
                      </a:r>
                      <a:r>
                        <a:rPr b="1" lang="en" sz="1000">
                          <a:solidFill>
                            <a:srgbClr val="212121"/>
                          </a:solidFill>
                          <a:latin typeface="Oxygen"/>
                          <a:ea typeface="Oxygen"/>
                          <a:cs typeface="Oxygen"/>
                          <a:sym typeface="Oxygen"/>
                        </a:rPr>
                        <a:t> </a:t>
                      </a:r>
                      <a:endParaRPr b="1" sz="1000">
                        <a:solidFill>
                          <a:srgbClr val="212121"/>
                        </a:solidFill>
                        <a:latin typeface="Oxygen"/>
                        <a:ea typeface="Oxygen"/>
                        <a:cs typeface="Oxygen"/>
                        <a:sym typeface="Oxygen"/>
                      </a:endParaRPr>
                    </a:p>
                    <a:p>
                      <a:pPr indent="0" lvl="0" marL="0" rtl="0" algn="l">
                        <a:lnSpc>
                          <a:spcPct val="115000"/>
                        </a:lnSpc>
                        <a:spcBef>
                          <a:spcPts val="0"/>
                        </a:spcBef>
                        <a:spcAft>
                          <a:spcPts val="0"/>
                        </a:spcAft>
                        <a:buNone/>
                      </a:pPr>
                      <a:r>
                        <a:t/>
                      </a:r>
                      <a:endParaRPr sz="1000">
                        <a:solidFill>
                          <a:srgbClr val="212121"/>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rgbClr val="212121"/>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rgbClr val="212121"/>
                          </a:solidFill>
                          <a:latin typeface="Roboto"/>
                          <a:ea typeface="Roboto"/>
                          <a:cs typeface="Roboto"/>
                          <a:sym typeface="Roboto"/>
                        </a:rPr>
                        <a:t>Vietnam's COVID-19 interruptions expose gaps in manufacturing and market fulfillment.</a:t>
                      </a:r>
                      <a:endParaRPr sz="1000">
                        <a:solidFill>
                          <a:srgbClr val="212121"/>
                        </a:solidFill>
                        <a:latin typeface="Roboto"/>
                        <a:ea typeface="Roboto"/>
                        <a:cs typeface="Roboto"/>
                        <a:sym typeface="Roboto"/>
                      </a:endParaRPr>
                    </a:p>
                    <a:p>
                      <a:pPr indent="0" lvl="0" marL="0" rtl="0" algn="l">
                        <a:spcBef>
                          <a:spcPts val="0"/>
                        </a:spcBef>
                        <a:spcAft>
                          <a:spcPts val="0"/>
                        </a:spcAft>
                        <a:buClr>
                          <a:srgbClr val="000000"/>
                        </a:buClr>
                        <a:buSzPts val="1200"/>
                        <a:buFont typeface="Arial"/>
                        <a:buNone/>
                      </a:pPr>
                      <a:r>
                        <a:t/>
                      </a:r>
                      <a:endParaRPr b="1">
                        <a:solidFill>
                          <a:srgbClr val="21212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212121"/>
                          </a:solidFill>
                          <a:latin typeface="Roboto"/>
                          <a:ea typeface="Roboto"/>
                          <a:cs typeface="Roboto"/>
                          <a:sym typeface="Roboto"/>
                        </a:rPr>
                        <a:t>Over-Reliance on Offshore Manufacturing: </a:t>
                      </a:r>
                      <a:endParaRPr sz="1200">
                        <a:solidFill>
                          <a:srgbClr val="212121"/>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rgbClr val="212121"/>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rgbClr val="212121"/>
                          </a:solidFill>
                          <a:latin typeface="Roboto"/>
                          <a:ea typeface="Roboto"/>
                          <a:cs typeface="Roboto"/>
                          <a:sym typeface="Roboto"/>
                        </a:rPr>
                        <a:t>Risks from global disruptions and inefficient logistics are increased when manufacturing is heavily dependent on offshore operations.</a:t>
                      </a:r>
                      <a:endParaRPr sz="1000">
                        <a:solidFill>
                          <a:srgbClr val="212121"/>
                        </a:solidFill>
                        <a:latin typeface="Roboto"/>
                        <a:ea typeface="Roboto"/>
                        <a:cs typeface="Roboto"/>
                        <a:sym typeface="Roboto"/>
                      </a:endParaRPr>
                    </a:p>
                    <a:p>
                      <a:pPr indent="0" lvl="0" marL="0" rtl="0" algn="l">
                        <a:spcBef>
                          <a:spcPts val="0"/>
                        </a:spcBef>
                        <a:spcAft>
                          <a:spcPts val="0"/>
                        </a:spcAft>
                        <a:buClr>
                          <a:srgbClr val="002060"/>
                        </a:buClr>
                        <a:buSzPts val="1200"/>
                        <a:buFont typeface="Arial"/>
                        <a:buNone/>
                      </a:pPr>
                      <a:r>
                        <a:t/>
                      </a:r>
                      <a:endParaRPr sz="1500">
                        <a:solidFill>
                          <a:srgbClr val="21212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dk2">
                          <a:alpha val="0"/>
                        </a:schemeClr>
                      </a:solidFill>
                      <a:prstDash val="solid"/>
                      <a:round/>
                      <a:headEnd len="sm" w="sm" type="none"/>
                      <a:tailEnd len="sm" w="sm" type="none"/>
                    </a:lnB>
                  </a:tcPr>
                </a:tc>
              </a:tr>
              <a:tr h="1276275">
                <a:tc>
                  <a:txBody>
                    <a:bodyPr/>
                    <a:lstStyle/>
                    <a:p>
                      <a:pPr indent="0" lvl="0" marL="0" rtl="0" algn="l">
                        <a:lnSpc>
                          <a:spcPct val="115000"/>
                        </a:lnSpc>
                        <a:spcBef>
                          <a:spcPts val="0"/>
                        </a:spcBef>
                        <a:spcAft>
                          <a:spcPts val="0"/>
                        </a:spcAft>
                        <a:buNone/>
                      </a:pPr>
                      <a:r>
                        <a:rPr lang="en" sz="900">
                          <a:solidFill>
                            <a:srgbClr val="212121"/>
                          </a:solidFill>
                          <a:latin typeface="Roboto"/>
                          <a:ea typeface="Roboto"/>
                          <a:cs typeface="Roboto"/>
                          <a:sym typeface="Roboto"/>
                        </a:rPr>
                        <a:t>It is recommended that Collaborative Planning Forecasting and Restocking (CPFR) be implemented in order to improve supply chain visibility and stakeholder participation. This will lead to improved responsiveness and proactive issue resolution.</a:t>
                      </a:r>
                      <a:br>
                        <a:rPr lang="en" sz="1000">
                          <a:solidFill>
                            <a:srgbClr val="212121"/>
                          </a:solidFill>
                          <a:latin typeface="Roboto"/>
                          <a:ea typeface="Roboto"/>
                          <a:cs typeface="Roboto"/>
                          <a:sym typeface="Roboto"/>
                        </a:rPr>
                      </a:br>
                      <a:r>
                        <a:rPr lang="en" sz="900">
                          <a:solidFill>
                            <a:srgbClr val="212121"/>
                          </a:solidFill>
                          <a:latin typeface="Roboto"/>
                          <a:ea typeface="Roboto"/>
                          <a:cs typeface="Roboto"/>
                          <a:sym typeface="Roboto"/>
                        </a:rPr>
                        <a:t>Source : </a:t>
                      </a:r>
                      <a:r>
                        <a:rPr lang="en" sz="900" u="sng">
                          <a:solidFill>
                            <a:srgbClr val="212121"/>
                          </a:solidFill>
                          <a:latin typeface="Roboto"/>
                          <a:ea typeface="Roboto"/>
                          <a:cs typeface="Roboto"/>
                          <a:sym typeface="Roboto"/>
                          <a:hlinkClick r:id="rId4">
                            <a:extLst>
                              <a:ext uri="{A12FA001-AC4F-418D-AE19-62706E023703}">
                                <ahyp:hlinkClr val="tx"/>
                              </a:ext>
                            </a:extLst>
                          </a:hlinkClick>
                        </a:rPr>
                        <a:t>ADEC Innovations </a:t>
                      </a:r>
                      <a:br>
                        <a:rPr lang="en" sz="1100">
                          <a:solidFill>
                            <a:schemeClr val="dk2"/>
                          </a:solidFill>
                          <a:latin typeface="Roboto"/>
                          <a:ea typeface="Roboto"/>
                          <a:cs typeface="Roboto"/>
                          <a:sym typeface="Roboto"/>
                        </a:rPr>
                      </a:br>
                      <a:endParaRPr sz="1100">
                        <a:solidFill>
                          <a:schemeClr val="dk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212121"/>
                          </a:solidFill>
                          <a:latin typeface="Roboto"/>
                          <a:ea typeface="Roboto"/>
                          <a:cs typeface="Roboto"/>
                          <a:sym typeface="Roboto"/>
                        </a:rPr>
                        <a:t>It is advised that risk management be strengthened by expanding the variety of suppliers and manufacturing locations and by incorporating technology that allow for real-time production modifications to ensure continuity.</a:t>
                      </a:r>
                      <a:br>
                        <a:rPr lang="en" sz="900">
                          <a:solidFill>
                            <a:srgbClr val="212121"/>
                          </a:solidFill>
                          <a:latin typeface="Roboto"/>
                          <a:ea typeface="Roboto"/>
                          <a:cs typeface="Roboto"/>
                          <a:sym typeface="Roboto"/>
                        </a:rPr>
                      </a:br>
                      <a:r>
                        <a:rPr lang="en" sz="900">
                          <a:solidFill>
                            <a:srgbClr val="212121"/>
                          </a:solidFill>
                          <a:latin typeface="Roboto"/>
                          <a:ea typeface="Roboto"/>
                          <a:cs typeface="Roboto"/>
                          <a:sym typeface="Roboto"/>
                        </a:rPr>
                        <a:t>Source : </a:t>
                      </a:r>
                      <a:r>
                        <a:rPr lang="en" sz="900" u="sng">
                          <a:solidFill>
                            <a:srgbClr val="212121"/>
                          </a:solidFill>
                          <a:latin typeface="Roboto"/>
                          <a:ea typeface="Roboto"/>
                          <a:cs typeface="Roboto"/>
                          <a:sym typeface="Roboto"/>
                          <a:hlinkClick r:id="rId5">
                            <a:extLst>
                              <a:ext uri="{A12FA001-AC4F-418D-AE19-62706E023703}">
                                <ahyp:hlinkClr val="tx"/>
                              </a:ext>
                            </a:extLst>
                          </a:hlinkClick>
                        </a:rPr>
                        <a:t>UK Essays</a:t>
                      </a:r>
                      <a:endParaRPr sz="800">
                        <a:solidFill>
                          <a:srgbClr val="21212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212121"/>
                          </a:solidFill>
                          <a:latin typeface="Roboto"/>
                          <a:ea typeface="Roboto"/>
                          <a:cs typeface="Roboto"/>
                          <a:sym typeface="Roboto"/>
                        </a:rPr>
                        <a:t>Just-in-Time (JIT) and Total Productive Maintenance (TPM) techniques can improve operational efficiency and reduce reliance by exploring nearshoring or reshoring.</a:t>
                      </a:r>
                      <a:br>
                        <a:rPr lang="en" sz="900">
                          <a:solidFill>
                            <a:srgbClr val="212121"/>
                          </a:solidFill>
                          <a:latin typeface="Roboto"/>
                          <a:ea typeface="Roboto"/>
                          <a:cs typeface="Roboto"/>
                          <a:sym typeface="Roboto"/>
                        </a:rPr>
                      </a:br>
                      <a:r>
                        <a:rPr lang="en" sz="900">
                          <a:solidFill>
                            <a:srgbClr val="212121"/>
                          </a:solidFill>
                          <a:latin typeface="Roboto"/>
                          <a:ea typeface="Roboto"/>
                          <a:cs typeface="Roboto"/>
                          <a:sym typeface="Roboto"/>
                        </a:rPr>
                        <a:t>Source : </a:t>
                      </a:r>
                      <a:r>
                        <a:rPr lang="en" sz="900" u="sng">
                          <a:solidFill>
                            <a:srgbClr val="212121"/>
                          </a:solidFill>
                          <a:latin typeface="Roboto"/>
                          <a:ea typeface="Roboto"/>
                          <a:cs typeface="Roboto"/>
                          <a:sym typeface="Roboto"/>
                          <a:hlinkClick r:id="rId6">
                            <a:extLst>
                              <a:ext uri="{A12FA001-AC4F-418D-AE19-62706E023703}">
                                <ahyp:hlinkClr val="tx"/>
                              </a:ext>
                            </a:extLst>
                          </a:hlinkClick>
                        </a:rPr>
                        <a:t>CFO Brew</a:t>
                      </a:r>
                      <a:endParaRPr sz="800">
                        <a:solidFill>
                          <a:srgbClr val="21212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14" name="Google Shape;614;p81"/>
          <p:cNvSpPr txBox="1"/>
          <p:nvPr>
            <p:ph idx="12" type="sldNum"/>
          </p:nvPr>
        </p:nvSpPr>
        <p:spPr>
          <a:xfrm>
            <a:off x="8522934"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333333"/>
                </a:solidFill>
                <a:latin typeface="Arial"/>
                <a:ea typeface="Arial"/>
                <a:cs typeface="Arial"/>
                <a:sym typeface="Arial"/>
              </a:rPr>
              <a:t>‹#›</a:t>
            </a:fld>
            <a:endParaRPr sz="1000">
              <a:solidFill>
                <a:srgbClr val="333333"/>
              </a:solidFill>
              <a:latin typeface="Arial"/>
              <a:ea typeface="Arial"/>
              <a:cs typeface="Arial"/>
              <a:sym typeface="Arial"/>
            </a:endParaRPr>
          </a:p>
        </p:txBody>
      </p:sp>
      <p:cxnSp>
        <p:nvCxnSpPr>
          <p:cNvPr id="615" name="Google Shape;615;p81"/>
          <p:cNvCxnSpPr/>
          <p:nvPr/>
        </p:nvCxnSpPr>
        <p:spPr>
          <a:xfrm>
            <a:off x="538456" y="2107813"/>
            <a:ext cx="2100" cy="1393500"/>
          </a:xfrm>
          <a:prstGeom prst="straightConnector1">
            <a:avLst/>
          </a:prstGeom>
          <a:noFill/>
          <a:ln cap="flat" cmpd="sng" w="19050">
            <a:solidFill>
              <a:schemeClr val="dk2"/>
            </a:solidFill>
            <a:prstDash val="solid"/>
            <a:round/>
            <a:headEnd len="med" w="med" type="none"/>
            <a:tailEnd len="med" w="med" type="none"/>
          </a:ln>
        </p:spPr>
      </p:cxnSp>
      <p:cxnSp>
        <p:nvCxnSpPr>
          <p:cNvPr id="616" name="Google Shape;616;p81"/>
          <p:cNvCxnSpPr/>
          <p:nvPr/>
        </p:nvCxnSpPr>
        <p:spPr>
          <a:xfrm>
            <a:off x="3085631" y="2107825"/>
            <a:ext cx="2100" cy="1393500"/>
          </a:xfrm>
          <a:prstGeom prst="straightConnector1">
            <a:avLst/>
          </a:prstGeom>
          <a:noFill/>
          <a:ln cap="flat" cmpd="sng" w="19050">
            <a:solidFill>
              <a:schemeClr val="dk2"/>
            </a:solidFill>
            <a:prstDash val="solid"/>
            <a:round/>
            <a:headEnd len="med" w="med" type="none"/>
            <a:tailEnd len="med" w="med" type="none"/>
          </a:ln>
        </p:spPr>
      </p:cxnSp>
      <p:cxnSp>
        <p:nvCxnSpPr>
          <p:cNvPr id="617" name="Google Shape;617;p81"/>
          <p:cNvCxnSpPr/>
          <p:nvPr/>
        </p:nvCxnSpPr>
        <p:spPr>
          <a:xfrm>
            <a:off x="5632806" y="2107825"/>
            <a:ext cx="2100" cy="13935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2"/>
          <p:cNvSpPr txBox="1"/>
          <p:nvPr>
            <p:ph type="title"/>
          </p:nvPr>
        </p:nvSpPr>
        <p:spPr>
          <a:xfrm>
            <a:off x="1013700" y="2337000"/>
            <a:ext cx="7116600" cy="1083000"/>
          </a:xfrm>
          <a:prstGeom prst="rect">
            <a:avLst/>
          </a:prstGeom>
        </p:spPr>
        <p:txBody>
          <a:bodyPr anchorCtr="0" anchor="ctr" bIns="91425" lIns="91425" spcFirstLastPara="1" rIns="91425" wrap="square" tIns="91425">
            <a:noAutofit/>
          </a:bodyPr>
          <a:lstStyle/>
          <a:p>
            <a:pPr indent="0" lvl="0" marL="228600" rtl="0" algn="ctr">
              <a:spcBef>
                <a:spcPts val="0"/>
              </a:spcBef>
              <a:spcAft>
                <a:spcPts val="0"/>
              </a:spcAft>
              <a:buNone/>
            </a:pPr>
            <a:r>
              <a:rPr lang="en">
                <a:solidFill>
                  <a:schemeClr val="lt1"/>
                </a:solidFill>
              </a:rPr>
              <a:t>Performance Metrics</a:t>
            </a:r>
            <a:br>
              <a:rPr lang="en">
                <a:solidFill>
                  <a:schemeClr val="lt1"/>
                </a:solidFill>
              </a:rPr>
            </a:br>
            <a:r>
              <a:rPr lang="en"/>
              <a:t>Supply Chain KPIs</a:t>
            </a:r>
            <a:endParaRPr/>
          </a:p>
        </p:txBody>
      </p:sp>
      <p:sp>
        <p:nvSpPr>
          <p:cNvPr id="623" name="Google Shape;623;p82"/>
          <p:cNvSpPr txBox="1"/>
          <p:nvPr>
            <p:ph idx="2" type="title"/>
          </p:nvPr>
        </p:nvSpPr>
        <p:spPr>
          <a:xfrm>
            <a:off x="3466500" y="1000603"/>
            <a:ext cx="2211000" cy="14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7" name="Shape 627"/>
        <p:cNvGrpSpPr/>
        <p:nvPr/>
      </p:nvGrpSpPr>
      <p:grpSpPr>
        <a:xfrm>
          <a:off x="0" y="0"/>
          <a:ext cx="0" cy="0"/>
          <a:chOff x="0" y="0"/>
          <a:chExt cx="0" cy="0"/>
        </a:xfrm>
      </p:grpSpPr>
      <p:sp>
        <p:nvSpPr>
          <p:cNvPr id="628" name="Google Shape;628;p83"/>
          <p:cNvSpPr/>
          <p:nvPr/>
        </p:nvSpPr>
        <p:spPr>
          <a:xfrm>
            <a:off x="303925" y="1104094"/>
            <a:ext cx="2951559" cy="3709907"/>
          </a:xfrm>
          <a:custGeom>
            <a:rect b="b" l="l" r="r" t="t"/>
            <a:pathLst>
              <a:path extrusionOk="0" fill="none" h="138727" w="108984">
                <a:moveTo>
                  <a:pt x="96333" y="138727"/>
                </a:moveTo>
                <a:cubicBezTo>
                  <a:pt x="105897" y="132946"/>
                  <a:pt x="108984" y="120491"/>
                  <a:pt x="103203" y="110928"/>
                </a:cubicBezTo>
                <a:cubicBezTo>
                  <a:pt x="97440" y="101346"/>
                  <a:pt x="85449" y="100436"/>
                  <a:pt x="75404" y="104040"/>
                </a:cubicBezTo>
                <a:cubicBezTo>
                  <a:pt x="65359" y="107645"/>
                  <a:pt x="53386" y="106735"/>
                  <a:pt x="47605" y="97153"/>
                </a:cubicBezTo>
                <a:cubicBezTo>
                  <a:pt x="41842" y="87572"/>
                  <a:pt x="44929" y="75135"/>
                  <a:pt x="54510" y="69354"/>
                </a:cubicBezTo>
                <a:lnTo>
                  <a:pt x="54510" y="69354"/>
                </a:lnTo>
                <a:cubicBezTo>
                  <a:pt x="64074" y="63591"/>
                  <a:pt x="67161" y="51137"/>
                  <a:pt x="61380" y="41556"/>
                </a:cubicBezTo>
                <a:cubicBezTo>
                  <a:pt x="55599" y="31992"/>
                  <a:pt x="43626" y="31082"/>
                  <a:pt x="33581" y="34686"/>
                </a:cubicBezTo>
                <a:cubicBezTo>
                  <a:pt x="23535" y="38290"/>
                  <a:pt x="11563" y="37380"/>
                  <a:pt x="5782" y="27799"/>
                </a:cubicBezTo>
                <a:cubicBezTo>
                  <a:pt x="1" y="18235"/>
                  <a:pt x="3088" y="5781"/>
                  <a:pt x="12651" y="0"/>
                </a:cubicBezTo>
              </a:path>
            </a:pathLst>
          </a:custGeom>
          <a:noFill/>
          <a:ln cap="rnd" cmpd="sng" w="11150">
            <a:solidFill>
              <a:srgbClr val="FFAAD2"/>
            </a:solidFill>
            <a:prstDash val="solid"/>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83"/>
          <p:cNvSpPr/>
          <p:nvPr/>
        </p:nvSpPr>
        <p:spPr>
          <a:xfrm>
            <a:off x="509777" y="1217154"/>
            <a:ext cx="724863" cy="688619"/>
          </a:xfrm>
          <a:custGeom>
            <a:rect b="b" l="l" r="r" t="t"/>
            <a:pathLst>
              <a:path extrusionOk="0" h="25750" w="26765">
                <a:moveTo>
                  <a:pt x="13900" y="1"/>
                </a:moveTo>
                <a:cubicBezTo>
                  <a:pt x="8690" y="1"/>
                  <a:pt x="3998" y="3141"/>
                  <a:pt x="1999" y="7941"/>
                </a:cubicBezTo>
                <a:cubicBezTo>
                  <a:pt x="1" y="12758"/>
                  <a:pt x="1107" y="18290"/>
                  <a:pt x="4783" y="21983"/>
                </a:cubicBezTo>
                <a:cubicBezTo>
                  <a:pt x="7252" y="24441"/>
                  <a:pt x="10544" y="25750"/>
                  <a:pt x="13894" y="25750"/>
                </a:cubicBezTo>
                <a:cubicBezTo>
                  <a:pt x="15554" y="25750"/>
                  <a:pt x="17229" y="25428"/>
                  <a:pt x="18825" y="24766"/>
                </a:cubicBezTo>
                <a:cubicBezTo>
                  <a:pt x="23625" y="22768"/>
                  <a:pt x="26765" y="18075"/>
                  <a:pt x="26765" y="12865"/>
                </a:cubicBezTo>
                <a:lnTo>
                  <a:pt x="25587" y="12865"/>
                </a:lnTo>
                <a:cubicBezTo>
                  <a:pt x="25587" y="19324"/>
                  <a:pt x="20359" y="24570"/>
                  <a:pt x="13900" y="24570"/>
                </a:cubicBezTo>
                <a:cubicBezTo>
                  <a:pt x="13846" y="24571"/>
                  <a:pt x="13791" y="24571"/>
                  <a:pt x="13737" y="24571"/>
                </a:cubicBezTo>
                <a:cubicBezTo>
                  <a:pt x="7281" y="24571"/>
                  <a:pt x="2035" y="19341"/>
                  <a:pt x="2035" y="12865"/>
                </a:cubicBezTo>
                <a:cubicBezTo>
                  <a:pt x="2035" y="6407"/>
                  <a:pt x="7281" y="1177"/>
                  <a:pt x="13737" y="1177"/>
                </a:cubicBezTo>
                <a:cubicBezTo>
                  <a:pt x="13791" y="1177"/>
                  <a:pt x="13846" y="1178"/>
                  <a:pt x="13900" y="1178"/>
                </a:cubicBezTo>
                <a:lnTo>
                  <a:pt x="13900" y="1"/>
                </a:lnTo>
                <a:close/>
              </a:path>
            </a:pathLst>
          </a:custGeom>
          <a:solidFill>
            <a:srgbClr val="D4F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83"/>
          <p:cNvSpPr/>
          <p:nvPr/>
        </p:nvSpPr>
        <p:spPr>
          <a:xfrm>
            <a:off x="886219" y="1217154"/>
            <a:ext cx="348416" cy="344069"/>
          </a:xfrm>
          <a:custGeom>
            <a:rect b="b" l="l" r="r" t="t"/>
            <a:pathLst>
              <a:path extrusionOk="0" h="12866" w="12865">
                <a:moveTo>
                  <a:pt x="0" y="1"/>
                </a:moveTo>
                <a:lnTo>
                  <a:pt x="0" y="1178"/>
                </a:lnTo>
                <a:cubicBezTo>
                  <a:pt x="6459" y="1178"/>
                  <a:pt x="11687" y="6406"/>
                  <a:pt x="11687" y="12865"/>
                </a:cubicBezTo>
                <a:lnTo>
                  <a:pt x="12865" y="12865"/>
                </a:lnTo>
                <a:cubicBezTo>
                  <a:pt x="12847" y="5764"/>
                  <a:pt x="7102" y="1"/>
                  <a:pt x="0" y="1"/>
                </a:cubicBezTo>
                <a:close/>
              </a:path>
            </a:pathLst>
          </a:custGeom>
          <a:solidFill>
            <a:srgbClr val="3F6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83"/>
          <p:cNvSpPr/>
          <p:nvPr/>
        </p:nvSpPr>
        <p:spPr>
          <a:xfrm>
            <a:off x="639284" y="1317834"/>
            <a:ext cx="492929" cy="487195"/>
          </a:xfrm>
          <a:custGeom>
            <a:rect b="b" l="l" r="r" t="t"/>
            <a:pathLst>
              <a:path extrusionOk="0" h="18218" w="18201">
                <a:moveTo>
                  <a:pt x="9100" y="1"/>
                </a:moveTo>
                <a:cubicBezTo>
                  <a:pt x="4069" y="1"/>
                  <a:pt x="1" y="4087"/>
                  <a:pt x="1" y="9100"/>
                </a:cubicBezTo>
                <a:cubicBezTo>
                  <a:pt x="1" y="14132"/>
                  <a:pt x="4069" y="18218"/>
                  <a:pt x="9100" y="18218"/>
                </a:cubicBezTo>
                <a:cubicBezTo>
                  <a:pt x="14132" y="18218"/>
                  <a:pt x="18200" y="14132"/>
                  <a:pt x="18200" y="9100"/>
                </a:cubicBezTo>
                <a:cubicBezTo>
                  <a:pt x="18200" y="4087"/>
                  <a:pt x="14132" y="1"/>
                  <a:pt x="91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B6778"/>
                </a:solidFill>
                <a:latin typeface="Fira Sans"/>
                <a:ea typeface="Fira Sans"/>
                <a:cs typeface="Fira Sans"/>
                <a:sym typeface="Fira Sans"/>
              </a:rPr>
              <a:t>01</a:t>
            </a:r>
            <a:endParaRPr b="1">
              <a:solidFill>
                <a:srgbClr val="2B6778"/>
              </a:solidFill>
              <a:latin typeface="Fira Sans"/>
              <a:ea typeface="Fira Sans"/>
              <a:cs typeface="Fira Sans"/>
              <a:sym typeface="Fira Sans"/>
            </a:endParaRPr>
          </a:p>
        </p:txBody>
      </p:sp>
      <p:sp>
        <p:nvSpPr>
          <p:cNvPr id="632" name="Google Shape;632;p83"/>
          <p:cNvSpPr/>
          <p:nvPr/>
        </p:nvSpPr>
        <p:spPr>
          <a:xfrm>
            <a:off x="1230271" y="1559276"/>
            <a:ext cx="275944" cy="27"/>
          </a:xfrm>
          <a:custGeom>
            <a:rect b="b" l="l" r="r" t="t"/>
            <a:pathLst>
              <a:path extrusionOk="0" fill="none" h="1" w="10189">
                <a:moveTo>
                  <a:pt x="0" y="0"/>
                </a:moveTo>
                <a:lnTo>
                  <a:pt x="10188" y="0"/>
                </a:lnTo>
              </a:path>
            </a:pathLst>
          </a:custGeom>
          <a:noFill/>
          <a:ln cap="flat" cmpd="sng" w="11150">
            <a:solidFill>
              <a:srgbClr val="3F6979"/>
            </a:solidFill>
            <a:prstDash val="solid"/>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83"/>
          <p:cNvSpPr/>
          <p:nvPr/>
        </p:nvSpPr>
        <p:spPr>
          <a:xfrm>
            <a:off x="1506185" y="1523470"/>
            <a:ext cx="76860" cy="75895"/>
          </a:xfrm>
          <a:custGeom>
            <a:rect b="b" l="l" r="r" t="t"/>
            <a:pathLst>
              <a:path extrusionOk="0" fill="none" h="2838" w="2838">
                <a:moveTo>
                  <a:pt x="2837" y="1410"/>
                </a:moveTo>
                <a:cubicBezTo>
                  <a:pt x="2837" y="2195"/>
                  <a:pt x="2195" y="2838"/>
                  <a:pt x="1428" y="2838"/>
                </a:cubicBezTo>
                <a:cubicBezTo>
                  <a:pt x="643" y="2838"/>
                  <a:pt x="0" y="2195"/>
                  <a:pt x="0" y="1410"/>
                </a:cubicBezTo>
                <a:cubicBezTo>
                  <a:pt x="0" y="643"/>
                  <a:pt x="643" y="1"/>
                  <a:pt x="1428" y="1"/>
                </a:cubicBezTo>
                <a:cubicBezTo>
                  <a:pt x="2195" y="1"/>
                  <a:pt x="2837" y="643"/>
                  <a:pt x="2837" y="1410"/>
                </a:cubicBezTo>
                <a:close/>
              </a:path>
            </a:pathLst>
          </a:custGeom>
          <a:noFill/>
          <a:ln cap="flat" cmpd="sng" w="11150">
            <a:solidFill>
              <a:srgbClr val="3F6979"/>
            </a:solidFill>
            <a:prstDash val="solid"/>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83"/>
          <p:cNvSpPr/>
          <p:nvPr/>
        </p:nvSpPr>
        <p:spPr>
          <a:xfrm>
            <a:off x="1294050" y="2249670"/>
            <a:ext cx="492901" cy="487195"/>
          </a:xfrm>
          <a:custGeom>
            <a:rect b="b" l="l" r="r" t="t"/>
            <a:pathLst>
              <a:path extrusionOk="0" h="18218" w="18200">
                <a:moveTo>
                  <a:pt x="9100" y="0"/>
                </a:moveTo>
                <a:cubicBezTo>
                  <a:pt x="4069" y="0"/>
                  <a:pt x="0" y="4086"/>
                  <a:pt x="0" y="9100"/>
                </a:cubicBezTo>
                <a:cubicBezTo>
                  <a:pt x="0" y="14132"/>
                  <a:pt x="4069" y="18218"/>
                  <a:pt x="9100" y="18218"/>
                </a:cubicBezTo>
                <a:cubicBezTo>
                  <a:pt x="14132" y="18218"/>
                  <a:pt x="18200" y="14132"/>
                  <a:pt x="18200" y="9100"/>
                </a:cubicBezTo>
                <a:cubicBezTo>
                  <a:pt x="18200" y="4086"/>
                  <a:pt x="14132" y="0"/>
                  <a:pt x="91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B6778"/>
                </a:solidFill>
                <a:latin typeface="Fira Sans"/>
                <a:ea typeface="Fira Sans"/>
                <a:cs typeface="Fira Sans"/>
                <a:sym typeface="Fira Sans"/>
              </a:rPr>
              <a:t>02</a:t>
            </a:r>
            <a:endParaRPr b="1">
              <a:solidFill>
                <a:srgbClr val="2B6778"/>
              </a:solidFill>
              <a:latin typeface="Fira Sans"/>
              <a:ea typeface="Fira Sans"/>
              <a:cs typeface="Fira Sans"/>
              <a:sym typeface="Fira Sans"/>
            </a:endParaRPr>
          </a:p>
        </p:txBody>
      </p:sp>
      <p:sp>
        <p:nvSpPr>
          <p:cNvPr id="635" name="Google Shape;635;p83"/>
          <p:cNvSpPr/>
          <p:nvPr/>
        </p:nvSpPr>
        <p:spPr>
          <a:xfrm>
            <a:off x="1885037" y="2491086"/>
            <a:ext cx="275944" cy="27"/>
          </a:xfrm>
          <a:custGeom>
            <a:rect b="b" l="l" r="r" t="t"/>
            <a:pathLst>
              <a:path extrusionOk="0" fill="none" h="1" w="10189">
                <a:moveTo>
                  <a:pt x="0" y="1"/>
                </a:moveTo>
                <a:lnTo>
                  <a:pt x="10188" y="1"/>
                </a:lnTo>
              </a:path>
            </a:pathLst>
          </a:custGeom>
          <a:noFill/>
          <a:ln cap="flat" cmpd="sng" w="11150">
            <a:solidFill>
              <a:srgbClr val="3F6979"/>
            </a:solidFill>
            <a:prstDash val="solid"/>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83"/>
          <p:cNvSpPr/>
          <p:nvPr/>
        </p:nvSpPr>
        <p:spPr>
          <a:xfrm>
            <a:off x="2160951" y="2455307"/>
            <a:ext cx="76860" cy="75895"/>
          </a:xfrm>
          <a:custGeom>
            <a:rect b="b" l="l" r="r" t="t"/>
            <a:pathLst>
              <a:path extrusionOk="0" fill="none" h="2838" w="2838">
                <a:moveTo>
                  <a:pt x="2837" y="1410"/>
                </a:moveTo>
                <a:cubicBezTo>
                  <a:pt x="2837" y="2195"/>
                  <a:pt x="2195" y="2837"/>
                  <a:pt x="1428" y="2837"/>
                </a:cubicBezTo>
                <a:cubicBezTo>
                  <a:pt x="643" y="2837"/>
                  <a:pt x="0" y="2195"/>
                  <a:pt x="0" y="1410"/>
                </a:cubicBezTo>
                <a:cubicBezTo>
                  <a:pt x="0" y="643"/>
                  <a:pt x="643" y="0"/>
                  <a:pt x="1428" y="0"/>
                </a:cubicBezTo>
                <a:cubicBezTo>
                  <a:pt x="2195" y="0"/>
                  <a:pt x="2837" y="643"/>
                  <a:pt x="2837" y="1410"/>
                </a:cubicBezTo>
                <a:close/>
              </a:path>
            </a:pathLst>
          </a:custGeom>
          <a:noFill/>
          <a:ln cap="flat" cmpd="sng" w="11150">
            <a:solidFill>
              <a:srgbClr val="3F6979"/>
            </a:solidFill>
            <a:prstDash val="solid"/>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3"/>
          <p:cNvSpPr/>
          <p:nvPr/>
        </p:nvSpPr>
        <p:spPr>
          <a:xfrm>
            <a:off x="1187265" y="2148964"/>
            <a:ext cx="353264" cy="688619"/>
          </a:xfrm>
          <a:custGeom>
            <a:rect b="b" l="l" r="r" t="t"/>
            <a:pathLst>
              <a:path extrusionOk="0" h="25750" w="13044">
                <a:moveTo>
                  <a:pt x="12879" y="0"/>
                </a:moveTo>
                <a:cubicBezTo>
                  <a:pt x="5781" y="0"/>
                  <a:pt x="0" y="5748"/>
                  <a:pt x="0" y="12884"/>
                </a:cubicBezTo>
                <a:cubicBezTo>
                  <a:pt x="0" y="20002"/>
                  <a:pt x="5781" y="25749"/>
                  <a:pt x="12879" y="25749"/>
                </a:cubicBezTo>
                <a:cubicBezTo>
                  <a:pt x="12934" y="25749"/>
                  <a:pt x="12989" y="25749"/>
                  <a:pt x="13043" y="25748"/>
                </a:cubicBezTo>
                <a:lnTo>
                  <a:pt x="13043" y="24571"/>
                </a:lnTo>
                <a:cubicBezTo>
                  <a:pt x="6584" y="24571"/>
                  <a:pt x="1338" y="19343"/>
                  <a:pt x="1338" y="12884"/>
                </a:cubicBezTo>
                <a:cubicBezTo>
                  <a:pt x="1338" y="6407"/>
                  <a:pt x="6584" y="1179"/>
                  <a:pt x="13043" y="1179"/>
                </a:cubicBezTo>
                <a:lnTo>
                  <a:pt x="13043" y="1"/>
                </a:lnTo>
                <a:cubicBezTo>
                  <a:pt x="12989" y="1"/>
                  <a:pt x="12934" y="0"/>
                  <a:pt x="128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83"/>
          <p:cNvSpPr/>
          <p:nvPr/>
        </p:nvSpPr>
        <p:spPr>
          <a:xfrm>
            <a:off x="1540498" y="2148991"/>
            <a:ext cx="344083" cy="688566"/>
          </a:xfrm>
          <a:custGeom>
            <a:rect b="b" l="l" r="r" t="t"/>
            <a:pathLst>
              <a:path extrusionOk="0" h="25748" w="12705">
                <a:moveTo>
                  <a:pt x="0" y="0"/>
                </a:moveTo>
                <a:lnTo>
                  <a:pt x="0" y="1178"/>
                </a:lnTo>
                <a:cubicBezTo>
                  <a:pt x="6406" y="1267"/>
                  <a:pt x="11544" y="6477"/>
                  <a:pt x="11544" y="12883"/>
                </a:cubicBezTo>
                <a:cubicBezTo>
                  <a:pt x="11544" y="19271"/>
                  <a:pt x="6406" y="24481"/>
                  <a:pt x="0" y="24570"/>
                </a:cubicBezTo>
                <a:lnTo>
                  <a:pt x="0" y="25747"/>
                </a:lnTo>
                <a:cubicBezTo>
                  <a:pt x="7048" y="25658"/>
                  <a:pt x="12704" y="19913"/>
                  <a:pt x="12704" y="12883"/>
                </a:cubicBezTo>
                <a:cubicBezTo>
                  <a:pt x="12704" y="5835"/>
                  <a:pt x="7048" y="90"/>
                  <a:pt x="0" y="0"/>
                </a:cubicBezTo>
                <a:close/>
              </a:path>
            </a:pathLst>
          </a:custGeom>
          <a:solidFill>
            <a:srgbClr val="D4F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3"/>
          <p:cNvSpPr/>
          <p:nvPr/>
        </p:nvSpPr>
        <p:spPr>
          <a:xfrm>
            <a:off x="1670005" y="3071709"/>
            <a:ext cx="724863" cy="688619"/>
          </a:xfrm>
          <a:custGeom>
            <a:rect b="b" l="l" r="r" t="t"/>
            <a:pathLst>
              <a:path extrusionOk="0" h="25750" w="26765">
                <a:moveTo>
                  <a:pt x="12880" y="0"/>
                </a:moveTo>
                <a:cubicBezTo>
                  <a:pt x="11220" y="0"/>
                  <a:pt x="9548" y="321"/>
                  <a:pt x="7958" y="983"/>
                </a:cubicBezTo>
                <a:cubicBezTo>
                  <a:pt x="3140" y="2982"/>
                  <a:pt x="0" y="7674"/>
                  <a:pt x="0" y="12885"/>
                </a:cubicBezTo>
                <a:lnTo>
                  <a:pt x="1178" y="12885"/>
                </a:lnTo>
                <a:cubicBezTo>
                  <a:pt x="1178" y="6408"/>
                  <a:pt x="6423" y="1180"/>
                  <a:pt x="12882" y="1180"/>
                </a:cubicBezTo>
                <a:cubicBezTo>
                  <a:pt x="12937" y="1179"/>
                  <a:pt x="12991" y="1179"/>
                  <a:pt x="13046" y="1179"/>
                </a:cubicBezTo>
                <a:cubicBezTo>
                  <a:pt x="19484" y="1179"/>
                  <a:pt x="24748" y="6409"/>
                  <a:pt x="24748" y="12885"/>
                </a:cubicBezTo>
                <a:cubicBezTo>
                  <a:pt x="24748" y="19343"/>
                  <a:pt x="19484" y="24573"/>
                  <a:pt x="13046" y="24573"/>
                </a:cubicBezTo>
                <a:cubicBezTo>
                  <a:pt x="12991" y="24573"/>
                  <a:pt x="12937" y="24572"/>
                  <a:pt x="12882" y="24571"/>
                </a:cubicBezTo>
                <a:lnTo>
                  <a:pt x="12882" y="25749"/>
                </a:lnTo>
                <a:cubicBezTo>
                  <a:pt x="18093" y="25749"/>
                  <a:pt x="22785" y="22609"/>
                  <a:pt x="24766" y="17809"/>
                </a:cubicBezTo>
                <a:cubicBezTo>
                  <a:pt x="26764" y="12992"/>
                  <a:pt x="25658" y="7460"/>
                  <a:pt x="21982" y="3767"/>
                </a:cubicBezTo>
                <a:cubicBezTo>
                  <a:pt x="19524" y="1309"/>
                  <a:pt x="16229" y="0"/>
                  <a:pt x="12880" y="0"/>
                </a:cubicBezTo>
                <a:close/>
              </a:path>
            </a:pathLst>
          </a:custGeom>
          <a:solidFill>
            <a:srgbClr val="D4F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83"/>
          <p:cNvSpPr/>
          <p:nvPr/>
        </p:nvSpPr>
        <p:spPr>
          <a:xfrm>
            <a:off x="1670005" y="3071763"/>
            <a:ext cx="724863" cy="688619"/>
          </a:xfrm>
          <a:custGeom>
            <a:rect b="b" l="l" r="r" t="t"/>
            <a:pathLst>
              <a:path extrusionOk="0" h="25750" w="26765">
                <a:moveTo>
                  <a:pt x="12882" y="0"/>
                </a:moveTo>
                <a:lnTo>
                  <a:pt x="12882" y="1178"/>
                </a:lnTo>
                <a:cubicBezTo>
                  <a:pt x="17611" y="1178"/>
                  <a:pt x="21875" y="4015"/>
                  <a:pt x="23695" y="8404"/>
                </a:cubicBezTo>
                <a:cubicBezTo>
                  <a:pt x="25497" y="12775"/>
                  <a:pt x="24498" y="17807"/>
                  <a:pt x="21161" y="21144"/>
                </a:cubicBezTo>
                <a:cubicBezTo>
                  <a:pt x="18915" y="23390"/>
                  <a:pt x="15917" y="24580"/>
                  <a:pt x="12868" y="24580"/>
                </a:cubicBezTo>
                <a:cubicBezTo>
                  <a:pt x="11364" y="24580"/>
                  <a:pt x="9848" y="24290"/>
                  <a:pt x="8404" y="23695"/>
                </a:cubicBezTo>
                <a:cubicBezTo>
                  <a:pt x="4033" y="21875"/>
                  <a:pt x="1178" y="17611"/>
                  <a:pt x="1178" y="12883"/>
                </a:cubicBezTo>
                <a:lnTo>
                  <a:pt x="0" y="12883"/>
                </a:lnTo>
                <a:cubicBezTo>
                  <a:pt x="0" y="18075"/>
                  <a:pt x="3140" y="22767"/>
                  <a:pt x="7958" y="24766"/>
                </a:cubicBezTo>
                <a:cubicBezTo>
                  <a:pt x="9548" y="25428"/>
                  <a:pt x="11220" y="25749"/>
                  <a:pt x="12880" y="25749"/>
                </a:cubicBezTo>
                <a:cubicBezTo>
                  <a:pt x="16229" y="25749"/>
                  <a:pt x="19524" y="24440"/>
                  <a:pt x="21982" y="21982"/>
                </a:cubicBezTo>
                <a:cubicBezTo>
                  <a:pt x="25658" y="18289"/>
                  <a:pt x="26764" y="12758"/>
                  <a:pt x="24766" y="7940"/>
                </a:cubicBezTo>
                <a:cubicBezTo>
                  <a:pt x="22785" y="3140"/>
                  <a:pt x="18093" y="0"/>
                  <a:pt x="12882" y="0"/>
                </a:cubicBezTo>
                <a:close/>
              </a:path>
            </a:pathLst>
          </a:custGeom>
          <a:solidFill>
            <a:srgbClr val="3F6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83"/>
          <p:cNvSpPr/>
          <p:nvPr/>
        </p:nvSpPr>
        <p:spPr>
          <a:xfrm>
            <a:off x="1771942" y="3172415"/>
            <a:ext cx="493416" cy="487222"/>
          </a:xfrm>
          <a:custGeom>
            <a:rect b="b" l="l" r="r" t="t"/>
            <a:pathLst>
              <a:path extrusionOk="0" h="18219" w="18219">
                <a:moveTo>
                  <a:pt x="9118" y="1"/>
                </a:moveTo>
                <a:cubicBezTo>
                  <a:pt x="4087" y="1"/>
                  <a:pt x="1" y="4087"/>
                  <a:pt x="1" y="9101"/>
                </a:cubicBezTo>
                <a:cubicBezTo>
                  <a:pt x="1" y="14132"/>
                  <a:pt x="4087" y="18218"/>
                  <a:pt x="9118" y="18218"/>
                </a:cubicBezTo>
                <a:cubicBezTo>
                  <a:pt x="14150" y="18218"/>
                  <a:pt x="18218" y="14132"/>
                  <a:pt x="18218" y="9101"/>
                </a:cubicBezTo>
                <a:cubicBezTo>
                  <a:pt x="18218" y="4087"/>
                  <a:pt x="14150" y="1"/>
                  <a:pt x="91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B6778"/>
                </a:solidFill>
                <a:latin typeface="Fira Sans"/>
                <a:ea typeface="Fira Sans"/>
                <a:cs typeface="Fira Sans"/>
                <a:sym typeface="Fira Sans"/>
              </a:rPr>
              <a:t>03</a:t>
            </a:r>
            <a:endParaRPr b="1">
              <a:solidFill>
                <a:srgbClr val="2B6778"/>
              </a:solidFill>
              <a:latin typeface="Fira Sans"/>
              <a:ea typeface="Fira Sans"/>
              <a:cs typeface="Fira Sans"/>
              <a:sym typeface="Fira Sans"/>
            </a:endParaRPr>
          </a:p>
        </p:txBody>
      </p:sp>
      <p:sp>
        <p:nvSpPr>
          <p:cNvPr id="642" name="Google Shape;642;p83"/>
          <p:cNvSpPr/>
          <p:nvPr/>
        </p:nvSpPr>
        <p:spPr>
          <a:xfrm>
            <a:off x="2363417" y="3413858"/>
            <a:ext cx="275944" cy="27"/>
          </a:xfrm>
          <a:custGeom>
            <a:rect b="b" l="l" r="r" t="t"/>
            <a:pathLst>
              <a:path extrusionOk="0" fill="none" h="1" w="10189">
                <a:moveTo>
                  <a:pt x="0" y="0"/>
                </a:moveTo>
                <a:lnTo>
                  <a:pt x="10188" y="0"/>
                </a:lnTo>
              </a:path>
            </a:pathLst>
          </a:custGeom>
          <a:noFill/>
          <a:ln cap="flat" cmpd="sng" w="11150">
            <a:solidFill>
              <a:srgbClr val="3F6979"/>
            </a:solidFill>
            <a:prstDash val="solid"/>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83"/>
          <p:cNvSpPr/>
          <p:nvPr/>
        </p:nvSpPr>
        <p:spPr>
          <a:xfrm>
            <a:off x="2639331" y="3378079"/>
            <a:ext cx="76860" cy="75895"/>
          </a:xfrm>
          <a:custGeom>
            <a:rect b="b" l="l" r="r" t="t"/>
            <a:pathLst>
              <a:path extrusionOk="0" fill="none" h="2838" w="2838">
                <a:moveTo>
                  <a:pt x="2837" y="1410"/>
                </a:moveTo>
                <a:cubicBezTo>
                  <a:pt x="2837" y="2195"/>
                  <a:pt x="2195" y="2837"/>
                  <a:pt x="1428" y="2837"/>
                </a:cubicBezTo>
                <a:cubicBezTo>
                  <a:pt x="643" y="2837"/>
                  <a:pt x="0" y="2195"/>
                  <a:pt x="0" y="1410"/>
                </a:cubicBezTo>
                <a:cubicBezTo>
                  <a:pt x="0" y="642"/>
                  <a:pt x="643" y="0"/>
                  <a:pt x="1428" y="0"/>
                </a:cubicBezTo>
                <a:cubicBezTo>
                  <a:pt x="2195" y="0"/>
                  <a:pt x="2837" y="642"/>
                  <a:pt x="2837" y="1410"/>
                </a:cubicBezTo>
                <a:close/>
              </a:path>
            </a:pathLst>
          </a:custGeom>
          <a:noFill/>
          <a:ln cap="flat" cmpd="sng" w="11150">
            <a:solidFill>
              <a:srgbClr val="3F6979"/>
            </a:solidFill>
            <a:prstDash val="solid"/>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83"/>
          <p:cNvSpPr/>
          <p:nvPr/>
        </p:nvSpPr>
        <p:spPr>
          <a:xfrm>
            <a:off x="2426708" y="4104252"/>
            <a:ext cx="493389" cy="487195"/>
          </a:xfrm>
          <a:custGeom>
            <a:rect b="b" l="l" r="r" t="t"/>
            <a:pathLst>
              <a:path extrusionOk="0" h="18218" w="18218">
                <a:moveTo>
                  <a:pt x="9118" y="1"/>
                </a:moveTo>
                <a:cubicBezTo>
                  <a:pt x="4087" y="1"/>
                  <a:pt x="1" y="4087"/>
                  <a:pt x="1" y="9118"/>
                </a:cubicBezTo>
                <a:cubicBezTo>
                  <a:pt x="1" y="14132"/>
                  <a:pt x="4087" y="18218"/>
                  <a:pt x="9118" y="18218"/>
                </a:cubicBezTo>
                <a:cubicBezTo>
                  <a:pt x="14132" y="18218"/>
                  <a:pt x="18218" y="14132"/>
                  <a:pt x="18218" y="9118"/>
                </a:cubicBezTo>
                <a:cubicBezTo>
                  <a:pt x="18218" y="4087"/>
                  <a:pt x="14132" y="1"/>
                  <a:pt x="91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B6778"/>
                </a:solidFill>
                <a:latin typeface="Fira Sans"/>
                <a:ea typeface="Fira Sans"/>
                <a:cs typeface="Fira Sans"/>
                <a:sym typeface="Fira Sans"/>
              </a:rPr>
              <a:t>04</a:t>
            </a:r>
            <a:endParaRPr b="1">
              <a:solidFill>
                <a:srgbClr val="2B6778"/>
              </a:solidFill>
              <a:latin typeface="Fira Sans"/>
              <a:ea typeface="Fira Sans"/>
              <a:cs typeface="Fira Sans"/>
              <a:sym typeface="Fira Sans"/>
            </a:endParaRPr>
          </a:p>
        </p:txBody>
      </p:sp>
      <p:sp>
        <p:nvSpPr>
          <p:cNvPr id="645" name="Google Shape;645;p83"/>
          <p:cNvSpPr/>
          <p:nvPr/>
        </p:nvSpPr>
        <p:spPr>
          <a:xfrm>
            <a:off x="3018183" y="4345668"/>
            <a:ext cx="275944" cy="27"/>
          </a:xfrm>
          <a:custGeom>
            <a:rect b="b" l="l" r="r" t="t"/>
            <a:pathLst>
              <a:path extrusionOk="0" fill="none" h="1" w="10189">
                <a:moveTo>
                  <a:pt x="0" y="1"/>
                </a:moveTo>
                <a:lnTo>
                  <a:pt x="10188" y="1"/>
                </a:lnTo>
              </a:path>
            </a:pathLst>
          </a:custGeom>
          <a:noFill/>
          <a:ln cap="flat" cmpd="sng" w="11150">
            <a:solidFill>
              <a:srgbClr val="3F6979"/>
            </a:solidFill>
            <a:prstDash val="solid"/>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3"/>
          <p:cNvSpPr/>
          <p:nvPr/>
        </p:nvSpPr>
        <p:spPr>
          <a:xfrm>
            <a:off x="3294097" y="4310370"/>
            <a:ext cx="76860" cy="75414"/>
          </a:xfrm>
          <a:custGeom>
            <a:rect b="b" l="l" r="r" t="t"/>
            <a:pathLst>
              <a:path extrusionOk="0" fill="none" h="2820" w="2838">
                <a:moveTo>
                  <a:pt x="2837" y="1410"/>
                </a:moveTo>
                <a:cubicBezTo>
                  <a:pt x="2837" y="2177"/>
                  <a:pt x="2195" y="2820"/>
                  <a:pt x="1410" y="2820"/>
                </a:cubicBezTo>
                <a:cubicBezTo>
                  <a:pt x="643" y="2820"/>
                  <a:pt x="0" y="2177"/>
                  <a:pt x="0" y="1410"/>
                </a:cubicBezTo>
                <a:cubicBezTo>
                  <a:pt x="0" y="625"/>
                  <a:pt x="643" y="1"/>
                  <a:pt x="1410" y="1"/>
                </a:cubicBezTo>
                <a:cubicBezTo>
                  <a:pt x="2195" y="1"/>
                  <a:pt x="2837" y="625"/>
                  <a:pt x="2837" y="1410"/>
                </a:cubicBezTo>
                <a:close/>
              </a:path>
            </a:pathLst>
          </a:custGeom>
          <a:noFill/>
          <a:ln cap="flat" cmpd="sng" w="11150">
            <a:solidFill>
              <a:srgbClr val="3F6979"/>
            </a:solidFill>
            <a:prstDash val="solid"/>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83"/>
          <p:cNvSpPr/>
          <p:nvPr/>
        </p:nvSpPr>
        <p:spPr>
          <a:xfrm>
            <a:off x="2297201" y="4003573"/>
            <a:ext cx="724863" cy="688619"/>
          </a:xfrm>
          <a:custGeom>
            <a:rect b="b" l="l" r="r" t="t"/>
            <a:pathLst>
              <a:path extrusionOk="0" h="25750" w="26765">
                <a:moveTo>
                  <a:pt x="13890" y="1173"/>
                </a:moveTo>
                <a:cubicBezTo>
                  <a:pt x="15403" y="1173"/>
                  <a:pt x="16928" y="1467"/>
                  <a:pt x="18379" y="2071"/>
                </a:cubicBezTo>
                <a:cubicBezTo>
                  <a:pt x="22750" y="3873"/>
                  <a:pt x="25605" y="8137"/>
                  <a:pt x="25605" y="12883"/>
                </a:cubicBezTo>
                <a:cubicBezTo>
                  <a:pt x="25587" y="19342"/>
                  <a:pt x="20359" y="24570"/>
                  <a:pt x="13900" y="24570"/>
                </a:cubicBezTo>
                <a:cubicBezTo>
                  <a:pt x="9154" y="24570"/>
                  <a:pt x="4890" y="21733"/>
                  <a:pt x="3088" y="17362"/>
                </a:cubicBezTo>
                <a:cubicBezTo>
                  <a:pt x="1268" y="12990"/>
                  <a:pt x="2267" y="7941"/>
                  <a:pt x="5621" y="4604"/>
                </a:cubicBezTo>
                <a:cubicBezTo>
                  <a:pt x="7851" y="2363"/>
                  <a:pt x="10845" y="1173"/>
                  <a:pt x="13890" y="1173"/>
                </a:cubicBezTo>
                <a:close/>
                <a:moveTo>
                  <a:pt x="13900" y="1"/>
                </a:moveTo>
                <a:cubicBezTo>
                  <a:pt x="8690" y="1"/>
                  <a:pt x="3998" y="3141"/>
                  <a:pt x="1999" y="7959"/>
                </a:cubicBezTo>
                <a:cubicBezTo>
                  <a:pt x="1" y="12758"/>
                  <a:pt x="1107" y="18307"/>
                  <a:pt x="4801" y="21983"/>
                </a:cubicBezTo>
                <a:cubicBezTo>
                  <a:pt x="7258" y="24441"/>
                  <a:pt x="10546" y="25750"/>
                  <a:pt x="13895" y="25750"/>
                </a:cubicBezTo>
                <a:cubicBezTo>
                  <a:pt x="15554" y="25750"/>
                  <a:pt x="17229" y="25428"/>
                  <a:pt x="18825" y="24766"/>
                </a:cubicBezTo>
                <a:cubicBezTo>
                  <a:pt x="23624" y="22786"/>
                  <a:pt x="26765" y="18075"/>
                  <a:pt x="26765" y="12883"/>
                </a:cubicBezTo>
                <a:cubicBezTo>
                  <a:pt x="26765" y="5764"/>
                  <a:pt x="21002" y="19"/>
                  <a:pt x="13900" y="1"/>
                </a:cubicBezTo>
                <a:close/>
              </a:path>
            </a:pathLst>
          </a:custGeom>
          <a:solidFill>
            <a:srgbClr val="D4F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83"/>
          <p:cNvSpPr/>
          <p:nvPr/>
        </p:nvSpPr>
        <p:spPr>
          <a:xfrm>
            <a:off x="1230271" y="1559276"/>
            <a:ext cx="275944" cy="27"/>
          </a:xfrm>
          <a:custGeom>
            <a:rect b="b" l="l" r="r" t="t"/>
            <a:pathLst>
              <a:path extrusionOk="0" fill="none" h="1" w="10189">
                <a:moveTo>
                  <a:pt x="0" y="0"/>
                </a:moveTo>
                <a:lnTo>
                  <a:pt x="10188" y="0"/>
                </a:lnTo>
              </a:path>
            </a:pathLst>
          </a:custGeom>
          <a:noFill/>
          <a:ln cap="flat" cmpd="sng" w="11150">
            <a:solidFill>
              <a:srgbClr val="3F6979"/>
            </a:solidFill>
            <a:prstDash val="solid"/>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83"/>
          <p:cNvSpPr/>
          <p:nvPr/>
        </p:nvSpPr>
        <p:spPr>
          <a:xfrm>
            <a:off x="1506185" y="1523470"/>
            <a:ext cx="76860" cy="75895"/>
          </a:xfrm>
          <a:custGeom>
            <a:rect b="b" l="l" r="r" t="t"/>
            <a:pathLst>
              <a:path extrusionOk="0" fill="none" h="2838" w="2838">
                <a:moveTo>
                  <a:pt x="2837" y="1410"/>
                </a:moveTo>
                <a:cubicBezTo>
                  <a:pt x="2837" y="2195"/>
                  <a:pt x="2195" y="2838"/>
                  <a:pt x="1428" y="2838"/>
                </a:cubicBezTo>
                <a:cubicBezTo>
                  <a:pt x="643" y="2838"/>
                  <a:pt x="0" y="2195"/>
                  <a:pt x="0" y="1410"/>
                </a:cubicBezTo>
                <a:cubicBezTo>
                  <a:pt x="0" y="643"/>
                  <a:pt x="643" y="1"/>
                  <a:pt x="1428" y="1"/>
                </a:cubicBezTo>
                <a:cubicBezTo>
                  <a:pt x="2195" y="1"/>
                  <a:pt x="2837" y="643"/>
                  <a:pt x="2837" y="1410"/>
                </a:cubicBezTo>
                <a:close/>
              </a:path>
            </a:pathLst>
          </a:custGeom>
          <a:noFill/>
          <a:ln cap="flat" cmpd="sng" w="11150">
            <a:solidFill>
              <a:srgbClr val="3F6979"/>
            </a:solidFill>
            <a:prstDash val="solid"/>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83"/>
          <p:cNvSpPr/>
          <p:nvPr/>
        </p:nvSpPr>
        <p:spPr>
          <a:xfrm>
            <a:off x="1677709" y="1212873"/>
            <a:ext cx="1888604" cy="697150"/>
          </a:xfrm>
          <a:custGeom>
            <a:rect b="b" l="l" r="r" t="t"/>
            <a:pathLst>
              <a:path extrusionOk="0" h="26069" w="58936">
                <a:moveTo>
                  <a:pt x="822" y="0"/>
                </a:moveTo>
                <a:cubicBezTo>
                  <a:pt x="376" y="0"/>
                  <a:pt x="1" y="357"/>
                  <a:pt x="1" y="803"/>
                </a:cubicBezTo>
                <a:lnTo>
                  <a:pt x="1" y="25248"/>
                </a:lnTo>
                <a:cubicBezTo>
                  <a:pt x="1" y="25711"/>
                  <a:pt x="376" y="26068"/>
                  <a:pt x="822" y="26068"/>
                </a:cubicBezTo>
                <a:lnTo>
                  <a:pt x="58132" y="26068"/>
                </a:lnTo>
                <a:cubicBezTo>
                  <a:pt x="58578" y="26068"/>
                  <a:pt x="58935" y="25711"/>
                  <a:pt x="58935" y="25248"/>
                </a:cubicBezTo>
                <a:lnTo>
                  <a:pt x="58935" y="803"/>
                </a:lnTo>
                <a:cubicBezTo>
                  <a:pt x="58935" y="357"/>
                  <a:pt x="58578" y="0"/>
                  <a:pt x="58132" y="0"/>
                </a:cubicBezTo>
                <a:close/>
              </a:path>
            </a:pathLst>
          </a:custGeom>
          <a:solidFill>
            <a:srgbClr val="FFFFFF"/>
          </a:solidFill>
          <a:ln>
            <a:noFill/>
          </a:ln>
          <a:effectLst>
            <a:outerShdw blurRad="85725" rotWithShape="0" algn="bl" dir="1739999" dist="9525">
              <a:srgbClr val="000000">
                <a:alpha val="8000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83"/>
          <p:cNvSpPr/>
          <p:nvPr/>
        </p:nvSpPr>
        <p:spPr>
          <a:xfrm>
            <a:off x="3188282" y="1073075"/>
            <a:ext cx="291408" cy="287749"/>
          </a:xfrm>
          <a:custGeom>
            <a:rect b="b" l="l" r="r" t="t"/>
            <a:pathLst>
              <a:path extrusionOk="0" h="10760" w="10760">
                <a:moveTo>
                  <a:pt x="5389" y="0"/>
                </a:moveTo>
                <a:cubicBezTo>
                  <a:pt x="2409" y="0"/>
                  <a:pt x="1" y="2409"/>
                  <a:pt x="1" y="5389"/>
                </a:cubicBezTo>
                <a:cubicBezTo>
                  <a:pt x="1" y="8351"/>
                  <a:pt x="2409" y="10759"/>
                  <a:pt x="5389" y="10759"/>
                </a:cubicBezTo>
                <a:cubicBezTo>
                  <a:pt x="8351" y="10759"/>
                  <a:pt x="10760" y="8351"/>
                  <a:pt x="10760" y="5389"/>
                </a:cubicBezTo>
                <a:cubicBezTo>
                  <a:pt x="10760" y="2409"/>
                  <a:pt x="8351" y="0"/>
                  <a:pt x="5389" y="0"/>
                </a:cubicBezTo>
                <a:close/>
              </a:path>
            </a:pathLst>
          </a:custGeom>
          <a:solidFill>
            <a:srgbClr val="E8A3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83"/>
          <p:cNvSpPr/>
          <p:nvPr/>
        </p:nvSpPr>
        <p:spPr>
          <a:xfrm>
            <a:off x="2365726" y="2151370"/>
            <a:ext cx="1888572" cy="697632"/>
          </a:xfrm>
          <a:custGeom>
            <a:rect b="b" l="l" r="r" t="t"/>
            <a:pathLst>
              <a:path extrusionOk="0" h="26087" w="58935">
                <a:moveTo>
                  <a:pt x="803" y="1"/>
                </a:moveTo>
                <a:cubicBezTo>
                  <a:pt x="357" y="1"/>
                  <a:pt x="0" y="375"/>
                  <a:pt x="0" y="821"/>
                </a:cubicBezTo>
                <a:lnTo>
                  <a:pt x="0" y="25266"/>
                </a:lnTo>
                <a:cubicBezTo>
                  <a:pt x="0" y="25712"/>
                  <a:pt x="357" y="26087"/>
                  <a:pt x="803" y="26087"/>
                </a:cubicBezTo>
                <a:lnTo>
                  <a:pt x="58114" y="26087"/>
                </a:lnTo>
                <a:cubicBezTo>
                  <a:pt x="58560" y="26087"/>
                  <a:pt x="58934" y="25712"/>
                  <a:pt x="58934" y="25266"/>
                </a:cubicBezTo>
                <a:lnTo>
                  <a:pt x="58934" y="821"/>
                </a:lnTo>
                <a:cubicBezTo>
                  <a:pt x="58934" y="375"/>
                  <a:pt x="58560" y="1"/>
                  <a:pt x="58114" y="1"/>
                </a:cubicBezTo>
                <a:close/>
              </a:path>
            </a:pathLst>
          </a:custGeom>
          <a:solidFill>
            <a:srgbClr val="FFFFFF"/>
          </a:solidFill>
          <a:ln>
            <a:noFill/>
          </a:ln>
          <a:effectLst>
            <a:outerShdw blurRad="57150" rotWithShape="0" algn="bl" dir="360000" dist="9525">
              <a:srgbClr val="000000">
                <a:alpha val="7800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83"/>
          <p:cNvSpPr/>
          <p:nvPr/>
        </p:nvSpPr>
        <p:spPr>
          <a:xfrm>
            <a:off x="2830364" y="3106783"/>
            <a:ext cx="1887995" cy="697177"/>
          </a:xfrm>
          <a:custGeom>
            <a:rect b="b" l="l" r="r" t="t"/>
            <a:pathLst>
              <a:path extrusionOk="0" h="26070" w="58917">
                <a:moveTo>
                  <a:pt x="803" y="1"/>
                </a:moveTo>
                <a:cubicBezTo>
                  <a:pt x="357" y="1"/>
                  <a:pt x="1" y="358"/>
                  <a:pt x="1" y="804"/>
                </a:cubicBezTo>
                <a:lnTo>
                  <a:pt x="1" y="25266"/>
                </a:lnTo>
                <a:cubicBezTo>
                  <a:pt x="1" y="25712"/>
                  <a:pt x="357" y="26069"/>
                  <a:pt x="803" y="26069"/>
                </a:cubicBezTo>
                <a:lnTo>
                  <a:pt x="58114" y="26069"/>
                </a:lnTo>
                <a:cubicBezTo>
                  <a:pt x="58560" y="26069"/>
                  <a:pt x="58917" y="25712"/>
                  <a:pt x="58917" y="25266"/>
                </a:cubicBezTo>
                <a:lnTo>
                  <a:pt x="58917" y="804"/>
                </a:lnTo>
                <a:cubicBezTo>
                  <a:pt x="58917" y="358"/>
                  <a:pt x="58560" y="1"/>
                  <a:pt x="58114" y="1"/>
                </a:cubicBezTo>
                <a:close/>
              </a:path>
            </a:pathLst>
          </a:custGeom>
          <a:solidFill>
            <a:srgbClr val="FFFFFF"/>
          </a:solidFill>
          <a:ln>
            <a:noFill/>
          </a:ln>
          <a:effectLst>
            <a:outerShdw blurRad="57150" rotWithShape="0" algn="bl" dir="360000" dist="9525">
              <a:srgbClr val="000000">
                <a:alpha val="7800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3"/>
          <p:cNvSpPr/>
          <p:nvPr/>
        </p:nvSpPr>
        <p:spPr>
          <a:xfrm>
            <a:off x="3886430" y="1142735"/>
            <a:ext cx="66217" cy="64904"/>
          </a:xfrm>
          <a:custGeom>
            <a:rect b="b" l="l" r="r" t="t"/>
            <a:pathLst>
              <a:path extrusionOk="0" h="2427" w="2445">
                <a:moveTo>
                  <a:pt x="0" y="0"/>
                </a:moveTo>
                <a:lnTo>
                  <a:pt x="0" y="2427"/>
                </a:lnTo>
                <a:lnTo>
                  <a:pt x="2444" y="2427"/>
                </a:lnTo>
                <a:cubicBezTo>
                  <a:pt x="2444" y="1089"/>
                  <a:pt x="1338"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83"/>
          <p:cNvGrpSpPr/>
          <p:nvPr/>
        </p:nvGrpSpPr>
        <p:grpSpPr>
          <a:xfrm>
            <a:off x="4311399" y="2950686"/>
            <a:ext cx="331063" cy="288172"/>
            <a:chOff x="6603090" y="2580733"/>
            <a:chExt cx="378272" cy="333494"/>
          </a:xfrm>
        </p:grpSpPr>
        <p:sp>
          <p:nvSpPr>
            <p:cNvPr id="656" name="Google Shape;656;p83"/>
            <p:cNvSpPr/>
            <p:nvPr/>
          </p:nvSpPr>
          <p:spPr>
            <a:xfrm>
              <a:off x="6603090" y="2580733"/>
              <a:ext cx="378272" cy="333494"/>
            </a:xfrm>
            <a:custGeom>
              <a:rect b="b" l="l" r="r" t="t"/>
              <a:pathLst>
                <a:path extrusionOk="0" h="10777" w="12224">
                  <a:moveTo>
                    <a:pt x="6118" y="0"/>
                  </a:moveTo>
                  <a:cubicBezTo>
                    <a:pt x="5440" y="0"/>
                    <a:pt x="4752" y="129"/>
                    <a:pt x="4087" y="401"/>
                  </a:cubicBezTo>
                  <a:cubicBezTo>
                    <a:pt x="1321" y="1543"/>
                    <a:pt x="1" y="4684"/>
                    <a:pt x="1143" y="7431"/>
                  </a:cubicBezTo>
                  <a:cubicBezTo>
                    <a:pt x="1995" y="9514"/>
                    <a:pt x="4005" y="10777"/>
                    <a:pt x="6124" y="10777"/>
                  </a:cubicBezTo>
                  <a:cubicBezTo>
                    <a:pt x="6801" y="10777"/>
                    <a:pt x="7490" y="10648"/>
                    <a:pt x="8155" y="10376"/>
                  </a:cubicBezTo>
                  <a:cubicBezTo>
                    <a:pt x="10903" y="9251"/>
                    <a:pt x="12223" y="6111"/>
                    <a:pt x="11099" y="3346"/>
                  </a:cubicBezTo>
                  <a:cubicBezTo>
                    <a:pt x="10247" y="1263"/>
                    <a:pt x="8237" y="0"/>
                    <a:pt x="6118" y="0"/>
                  </a:cubicBezTo>
                  <a:close/>
                </a:path>
              </a:pathLst>
            </a:custGeom>
            <a:solidFill>
              <a:srgbClr val="E8A3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83"/>
            <p:cNvSpPr/>
            <p:nvPr/>
          </p:nvSpPr>
          <p:spPr>
            <a:xfrm>
              <a:off x="6683701" y="2638971"/>
              <a:ext cx="217048" cy="216460"/>
            </a:xfrm>
            <a:custGeom>
              <a:rect b="b" l="l" r="r" t="t"/>
              <a:pathLst>
                <a:path extrusionOk="0" h="6995" w="7014">
                  <a:moveTo>
                    <a:pt x="5282" y="0"/>
                  </a:moveTo>
                  <a:cubicBezTo>
                    <a:pt x="4158" y="18"/>
                    <a:pt x="3355" y="1142"/>
                    <a:pt x="3730" y="2213"/>
                  </a:cubicBezTo>
                  <a:cubicBezTo>
                    <a:pt x="3748" y="2284"/>
                    <a:pt x="3730" y="2373"/>
                    <a:pt x="3676" y="2427"/>
                  </a:cubicBezTo>
                  <a:lnTo>
                    <a:pt x="2445" y="3676"/>
                  </a:lnTo>
                  <a:cubicBezTo>
                    <a:pt x="2399" y="3711"/>
                    <a:pt x="2346" y="3730"/>
                    <a:pt x="2294" y="3730"/>
                  </a:cubicBezTo>
                  <a:cubicBezTo>
                    <a:pt x="2266" y="3730"/>
                    <a:pt x="2239" y="3724"/>
                    <a:pt x="2213" y="3712"/>
                  </a:cubicBezTo>
                  <a:cubicBezTo>
                    <a:pt x="2040" y="3659"/>
                    <a:pt x="1862" y="3633"/>
                    <a:pt x="1686" y="3633"/>
                  </a:cubicBezTo>
                  <a:cubicBezTo>
                    <a:pt x="1264" y="3633"/>
                    <a:pt x="851" y="3784"/>
                    <a:pt x="536" y="4086"/>
                  </a:cubicBezTo>
                  <a:cubicBezTo>
                    <a:pt x="197" y="4390"/>
                    <a:pt x="19" y="4818"/>
                    <a:pt x="1" y="5264"/>
                  </a:cubicBezTo>
                  <a:cubicBezTo>
                    <a:pt x="1" y="5398"/>
                    <a:pt x="101" y="5482"/>
                    <a:pt x="210" y="5482"/>
                  </a:cubicBezTo>
                  <a:cubicBezTo>
                    <a:pt x="260" y="5482"/>
                    <a:pt x="313" y="5464"/>
                    <a:pt x="358" y="5425"/>
                  </a:cubicBezTo>
                  <a:lnTo>
                    <a:pt x="982" y="4800"/>
                  </a:lnTo>
                  <a:cubicBezTo>
                    <a:pt x="1018" y="4755"/>
                    <a:pt x="1067" y="4733"/>
                    <a:pt x="1118" y="4733"/>
                  </a:cubicBezTo>
                  <a:cubicBezTo>
                    <a:pt x="1170" y="4733"/>
                    <a:pt x="1223" y="4755"/>
                    <a:pt x="1268" y="4800"/>
                  </a:cubicBezTo>
                  <a:lnTo>
                    <a:pt x="2196" y="5728"/>
                  </a:lnTo>
                  <a:cubicBezTo>
                    <a:pt x="2285" y="5799"/>
                    <a:pt x="2285" y="5942"/>
                    <a:pt x="2196" y="6013"/>
                  </a:cubicBezTo>
                  <a:lnTo>
                    <a:pt x="1571" y="6638"/>
                  </a:lnTo>
                  <a:cubicBezTo>
                    <a:pt x="1446" y="6781"/>
                    <a:pt x="1535" y="6995"/>
                    <a:pt x="1732" y="6995"/>
                  </a:cubicBezTo>
                  <a:cubicBezTo>
                    <a:pt x="2160" y="6977"/>
                    <a:pt x="2570" y="6798"/>
                    <a:pt x="2874" y="6495"/>
                  </a:cubicBezTo>
                  <a:cubicBezTo>
                    <a:pt x="3320" y="6049"/>
                    <a:pt x="3480" y="5389"/>
                    <a:pt x="3284" y="4782"/>
                  </a:cubicBezTo>
                  <a:cubicBezTo>
                    <a:pt x="3248" y="4693"/>
                    <a:pt x="3284" y="4622"/>
                    <a:pt x="3337" y="4568"/>
                  </a:cubicBezTo>
                  <a:lnTo>
                    <a:pt x="4586" y="3319"/>
                  </a:lnTo>
                  <a:cubicBezTo>
                    <a:pt x="4627" y="3279"/>
                    <a:pt x="4677" y="3259"/>
                    <a:pt x="4737" y="3259"/>
                  </a:cubicBezTo>
                  <a:cubicBezTo>
                    <a:pt x="4757" y="3259"/>
                    <a:pt x="4778" y="3261"/>
                    <a:pt x="4801" y="3266"/>
                  </a:cubicBezTo>
                  <a:cubicBezTo>
                    <a:pt x="4971" y="3324"/>
                    <a:pt x="5150" y="3353"/>
                    <a:pt x="5328" y="3353"/>
                  </a:cubicBezTo>
                  <a:cubicBezTo>
                    <a:pt x="5747" y="3353"/>
                    <a:pt x="6165" y="3197"/>
                    <a:pt x="6478" y="2909"/>
                  </a:cubicBezTo>
                  <a:cubicBezTo>
                    <a:pt x="6799" y="2605"/>
                    <a:pt x="6995" y="2177"/>
                    <a:pt x="7013" y="1731"/>
                  </a:cubicBezTo>
                  <a:cubicBezTo>
                    <a:pt x="7013" y="1597"/>
                    <a:pt x="6905" y="1513"/>
                    <a:pt x="6796" y="1513"/>
                  </a:cubicBezTo>
                  <a:cubicBezTo>
                    <a:pt x="6746" y="1513"/>
                    <a:pt x="6696" y="1531"/>
                    <a:pt x="6656" y="1571"/>
                  </a:cubicBezTo>
                  <a:lnTo>
                    <a:pt x="6103" y="2124"/>
                  </a:lnTo>
                  <a:cubicBezTo>
                    <a:pt x="6019" y="2207"/>
                    <a:pt x="5936" y="2242"/>
                    <a:pt x="5867" y="2242"/>
                  </a:cubicBezTo>
                  <a:cubicBezTo>
                    <a:pt x="5818" y="2242"/>
                    <a:pt x="5776" y="2225"/>
                    <a:pt x="5746" y="2195"/>
                  </a:cubicBezTo>
                  <a:lnTo>
                    <a:pt x="4818" y="1267"/>
                  </a:lnTo>
                  <a:cubicBezTo>
                    <a:pt x="4729" y="1178"/>
                    <a:pt x="4729" y="1053"/>
                    <a:pt x="4818" y="964"/>
                  </a:cubicBezTo>
                  <a:lnTo>
                    <a:pt x="5443" y="339"/>
                  </a:lnTo>
                  <a:cubicBezTo>
                    <a:pt x="5568" y="215"/>
                    <a:pt x="5461" y="0"/>
                    <a:pt x="52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83"/>
          <p:cNvGrpSpPr/>
          <p:nvPr/>
        </p:nvGrpSpPr>
        <p:grpSpPr>
          <a:xfrm>
            <a:off x="3255300" y="1140316"/>
            <a:ext cx="929041" cy="1159379"/>
            <a:chOff x="5320197" y="485640"/>
            <a:chExt cx="1061518" cy="1341718"/>
          </a:xfrm>
        </p:grpSpPr>
        <p:sp>
          <p:nvSpPr>
            <p:cNvPr id="659" name="Google Shape;659;p83"/>
            <p:cNvSpPr/>
            <p:nvPr/>
          </p:nvSpPr>
          <p:spPr>
            <a:xfrm>
              <a:off x="6048190" y="1494390"/>
              <a:ext cx="333525" cy="332968"/>
            </a:xfrm>
            <a:custGeom>
              <a:rect b="b" l="l" r="r" t="t"/>
              <a:pathLst>
                <a:path extrusionOk="0" h="10760" w="10778">
                  <a:moveTo>
                    <a:pt x="5389" y="1"/>
                  </a:moveTo>
                  <a:cubicBezTo>
                    <a:pt x="2410" y="1"/>
                    <a:pt x="1" y="2409"/>
                    <a:pt x="1" y="5371"/>
                  </a:cubicBezTo>
                  <a:cubicBezTo>
                    <a:pt x="1" y="8351"/>
                    <a:pt x="2410" y="10760"/>
                    <a:pt x="5389" y="10760"/>
                  </a:cubicBezTo>
                  <a:cubicBezTo>
                    <a:pt x="8369" y="10760"/>
                    <a:pt x="10778" y="8351"/>
                    <a:pt x="10778" y="5371"/>
                  </a:cubicBezTo>
                  <a:cubicBezTo>
                    <a:pt x="10778" y="2409"/>
                    <a:pt x="8369" y="1"/>
                    <a:pt x="5389" y="1"/>
                  </a:cubicBezTo>
                  <a:close/>
                </a:path>
              </a:pathLst>
            </a:custGeom>
            <a:solidFill>
              <a:srgbClr val="E8A3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3"/>
            <p:cNvSpPr/>
            <p:nvPr/>
          </p:nvSpPr>
          <p:spPr>
            <a:xfrm>
              <a:off x="5320197" y="485640"/>
              <a:ext cx="176727" cy="177284"/>
            </a:xfrm>
            <a:custGeom>
              <a:rect b="b" l="l" r="r" t="t"/>
              <a:pathLst>
                <a:path extrusionOk="0" h="5729" w="5711">
                  <a:moveTo>
                    <a:pt x="2851" y="1739"/>
                  </a:moveTo>
                  <a:cubicBezTo>
                    <a:pt x="3439" y="1739"/>
                    <a:pt x="3998" y="2195"/>
                    <a:pt x="3998" y="2873"/>
                  </a:cubicBezTo>
                  <a:cubicBezTo>
                    <a:pt x="3998" y="3498"/>
                    <a:pt x="3498" y="3997"/>
                    <a:pt x="2873" y="4015"/>
                  </a:cubicBezTo>
                  <a:lnTo>
                    <a:pt x="2856" y="4015"/>
                  </a:lnTo>
                  <a:cubicBezTo>
                    <a:pt x="1856" y="4015"/>
                    <a:pt x="1339" y="2784"/>
                    <a:pt x="2053" y="2070"/>
                  </a:cubicBezTo>
                  <a:cubicBezTo>
                    <a:pt x="2288" y="1841"/>
                    <a:pt x="2572" y="1739"/>
                    <a:pt x="2851" y="1739"/>
                  </a:cubicBezTo>
                  <a:close/>
                  <a:moveTo>
                    <a:pt x="2285" y="1"/>
                  </a:moveTo>
                  <a:cubicBezTo>
                    <a:pt x="2124" y="1"/>
                    <a:pt x="1999" y="143"/>
                    <a:pt x="1999" y="304"/>
                  </a:cubicBezTo>
                  <a:lnTo>
                    <a:pt x="1999" y="643"/>
                  </a:lnTo>
                  <a:cubicBezTo>
                    <a:pt x="1999" y="679"/>
                    <a:pt x="1981" y="696"/>
                    <a:pt x="1946" y="714"/>
                  </a:cubicBezTo>
                  <a:cubicBezTo>
                    <a:pt x="1696" y="804"/>
                    <a:pt x="1482" y="946"/>
                    <a:pt x="1285" y="1107"/>
                  </a:cubicBezTo>
                  <a:cubicBezTo>
                    <a:pt x="1268" y="1116"/>
                    <a:pt x="1250" y="1120"/>
                    <a:pt x="1234" y="1120"/>
                  </a:cubicBezTo>
                  <a:cubicBezTo>
                    <a:pt x="1219" y="1120"/>
                    <a:pt x="1205" y="1116"/>
                    <a:pt x="1196" y="1107"/>
                  </a:cubicBezTo>
                  <a:lnTo>
                    <a:pt x="964" y="982"/>
                  </a:lnTo>
                  <a:cubicBezTo>
                    <a:pt x="918" y="959"/>
                    <a:pt x="868" y="947"/>
                    <a:pt x="818" y="947"/>
                  </a:cubicBezTo>
                  <a:cubicBezTo>
                    <a:pt x="715" y="947"/>
                    <a:pt x="614" y="998"/>
                    <a:pt x="554" y="1107"/>
                  </a:cubicBezTo>
                  <a:lnTo>
                    <a:pt x="90" y="1928"/>
                  </a:lnTo>
                  <a:cubicBezTo>
                    <a:pt x="1" y="2070"/>
                    <a:pt x="54" y="2249"/>
                    <a:pt x="197" y="2338"/>
                  </a:cubicBezTo>
                  <a:lnTo>
                    <a:pt x="429" y="2481"/>
                  </a:lnTo>
                  <a:cubicBezTo>
                    <a:pt x="465" y="2499"/>
                    <a:pt x="483" y="2516"/>
                    <a:pt x="465" y="2552"/>
                  </a:cubicBezTo>
                  <a:cubicBezTo>
                    <a:pt x="447" y="2659"/>
                    <a:pt x="447" y="2766"/>
                    <a:pt x="447" y="2873"/>
                  </a:cubicBezTo>
                  <a:cubicBezTo>
                    <a:pt x="447" y="3034"/>
                    <a:pt x="465" y="3212"/>
                    <a:pt x="500" y="3373"/>
                  </a:cubicBezTo>
                  <a:cubicBezTo>
                    <a:pt x="518" y="3409"/>
                    <a:pt x="500" y="3444"/>
                    <a:pt x="465" y="3462"/>
                  </a:cubicBezTo>
                  <a:lnTo>
                    <a:pt x="286" y="3569"/>
                  </a:lnTo>
                  <a:cubicBezTo>
                    <a:pt x="144" y="3641"/>
                    <a:pt x="90" y="3819"/>
                    <a:pt x="179" y="3962"/>
                  </a:cubicBezTo>
                  <a:lnTo>
                    <a:pt x="661" y="4800"/>
                  </a:lnTo>
                  <a:cubicBezTo>
                    <a:pt x="709" y="4895"/>
                    <a:pt x="804" y="4951"/>
                    <a:pt x="909" y="4951"/>
                  </a:cubicBezTo>
                  <a:cubicBezTo>
                    <a:pt x="962" y="4951"/>
                    <a:pt x="1018" y="4937"/>
                    <a:pt x="1071" y="4907"/>
                  </a:cubicBezTo>
                  <a:lnTo>
                    <a:pt x="1339" y="4747"/>
                  </a:lnTo>
                  <a:cubicBezTo>
                    <a:pt x="1348" y="4738"/>
                    <a:pt x="1361" y="4733"/>
                    <a:pt x="1377" y="4733"/>
                  </a:cubicBezTo>
                  <a:cubicBezTo>
                    <a:pt x="1393" y="4733"/>
                    <a:pt x="1410" y="4738"/>
                    <a:pt x="1428" y="4747"/>
                  </a:cubicBezTo>
                  <a:cubicBezTo>
                    <a:pt x="1624" y="4890"/>
                    <a:pt x="1874" y="5014"/>
                    <a:pt x="2124" y="5086"/>
                  </a:cubicBezTo>
                  <a:cubicBezTo>
                    <a:pt x="2142" y="5086"/>
                    <a:pt x="2178" y="5121"/>
                    <a:pt x="2178" y="5157"/>
                  </a:cubicBezTo>
                  <a:lnTo>
                    <a:pt x="2178" y="5443"/>
                  </a:lnTo>
                  <a:cubicBezTo>
                    <a:pt x="2178" y="5603"/>
                    <a:pt x="2303" y="5728"/>
                    <a:pt x="2463" y="5728"/>
                  </a:cubicBezTo>
                  <a:lnTo>
                    <a:pt x="3427" y="5728"/>
                  </a:lnTo>
                  <a:cubicBezTo>
                    <a:pt x="3587" y="5728"/>
                    <a:pt x="3730" y="5603"/>
                    <a:pt x="3730" y="5443"/>
                  </a:cubicBezTo>
                  <a:lnTo>
                    <a:pt x="3730" y="5014"/>
                  </a:lnTo>
                  <a:cubicBezTo>
                    <a:pt x="3730" y="4979"/>
                    <a:pt x="3748" y="4961"/>
                    <a:pt x="3766" y="4943"/>
                  </a:cubicBezTo>
                  <a:cubicBezTo>
                    <a:pt x="3980" y="4854"/>
                    <a:pt x="4158" y="4729"/>
                    <a:pt x="4337" y="4568"/>
                  </a:cubicBezTo>
                  <a:cubicBezTo>
                    <a:pt x="4345" y="4559"/>
                    <a:pt x="4359" y="4555"/>
                    <a:pt x="4372" y="4555"/>
                  </a:cubicBezTo>
                  <a:cubicBezTo>
                    <a:pt x="4386" y="4555"/>
                    <a:pt x="4399" y="4559"/>
                    <a:pt x="4408" y="4568"/>
                  </a:cubicBezTo>
                  <a:lnTo>
                    <a:pt x="4747" y="4765"/>
                  </a:lnTo>
                  <a:cubicBezTo>
                    <a:pt x="4790" y="4786"/>
                    <a:pt x="4835" y="4796"/>
                    <a:pt x="4881" y="4796"/>
                  </a:cubicBezTo>
                  <a:cubicBezTo>
                    <a:pt x="4988" y="4796"/>
                    <a:pt x="5095" y="4740"/>
                    <a:pt x="5157" y="4640"/>
                  </a:cubicBezTo>
                  <a:lnTo>
                    <a:pt x="5639" y="3819"/>
                  </a:lnTo>
                  <a:cubicBezTo>
                    <a:pt x="5710" y="3676"/>
                    <a:pt x="5675" y="3498"/>
                    <a:pt x="5532" y="3409"/>
                  </a:cubicBezTo>
                  <a:lnTo>
                    <a:pt x="5122" y="3159"/>
                  </a:lnTo>
                  <a:cubicBezTo>
                    <a:pt x="5104" y="3159"/>
                    <a:pt x="5086" y="3123"/>
                    <a:pt x="5086" y="3105"/>
                  </a:cubicBezTo>
                  <a:lnTo>
                    <a:pt x="5086" y="2873"/>
                  </a:lnTo>
                  <a:cubicBezTo>
                    <a:pt x="5086" y="2731"/>
                    <a:pt x="5068" y="2588"/>
                    <a:pt x="5050" y="2463"/>
                  </a:cubicBezTo>
                  <a:cubicBezTo>
                    <a:pt x="5050" y="2427"/>
                    <a:pt x="5050" y="2392"/>
                    <a:pt x="5086" y="2392"/>
                  </a:cubicBezTo>
                  <a:lnTo>
                    <a:pt x="5443" y="2177"/>
                  </a:lnTo>
                  <a:cubicBezTo>
                    <a:pt x="5586" y="2106"/>
                    <a:pt x="5621" y="1910"/>
                    <a:pt x="5550" y="1767"/>
                  </a:cubicBezTo>
                  <a:lnTo>
                    <a:pt x="5068" y="946"/>
                  </a:lnTo>
                  <a:cubicBezTo>
                    <a:pt x="5009" y="851"/>
                    <a:pt x="4910" y="796"/>
                    <a:pt x="4808" y="796"/>
                  </a:cubicBezTo>
                  <a:cubicBezTo>
                    <a:pt x="4757" y="796"/>
                    <a:pt x="4705" y="809"/>
                    <a:pt x="4658" y="839"/>
                  </a:cubicBezTo>
                  <a:lnTo>
                    <a:pt x="4283" y="1053"/>
                  </a:lnTo>
                  <a:cubicBezTo>
                    <a:pt x="4265" y="1062"/>
                    <a:pt x="4247" y="1067"/>
                    <a:pt x="4232" y="1067"/>
                  </a:cubicBezTo>
                  <a:cubicBezTo>
                    <a:pt x="4216" y="1067"/>
                    <a:pt x="4203" y="1062"/>
                    <a:pt x="4194" y="1053"/>
                  </a:cubicBezTo>
                  <a:cubicBezTo>
                    <a:pt x="4015" y="911"/>
                    <a:pt x="3819" y="804"/>
                    <a:pt x="3605" y="714"/>
                  </a:cubicBezTo>
                  <a:cubicBezTo>
                    <a:pt x="3569" y="714"/>
                    <a:pt x="3551" y="679"/>
                    <a:pt x="3551" y="643"/>
                  </a:cubicBezTo>
                  <a:lnTo>
                    <a:pt x="3551" y="304"/>
                  </a:lnTo>
                  <a:cubicBezTo>
                    <a:pt x="3551" y="143"/>
                    <a:pt x="3409" y="1"/>
                    <a:pt x="32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 name="Google Shape;661;p83"/>
          <p:cNvSpPr/>
          <p:nvPr/>
        </p:nvSpPr>
        <p:spPr>
          <a:xfrm>
            <a:off x="3537799" y="4028873"/>
            <a:ext cx="1888572" cy="697150"/>
          </a:xfrm>
          <a:custGeom>
            <a:rect b="b" l="l" r="r" t="t"/>
            <a:pathLst>
              <a:path extrusionOk="0" h="26069" w="58935">
                <a:moveTo>
                  <a:pt x="821" y="0"/>
                </a:moveTo>
                <a:cubicBezTo>
                  <a:pt x="375" y="0"/>
                  <a:pt x="0" y="375"/>
                  <a:pt x="0" y="821"/>
                </a:cubicBezTo>
                <a:lnTo>
                  <a:pt x="0" y="25266"/>
                </a:lnTo>
                <a:cubicBezTo>
                  <a:pt x="0" y="25712"/>
                  <a:pt x="375" y="26069"/>
                  <a:pt x="821" y="26069"/>
                </a:cubicBezTo>
                <a:lnTo>
                  <a:pt x="58114" y="26069"/>
                </a:lnTo>
                <a:cubicBezTo>
                  <a:pt x="58578" y="26069"/>
                  <a:pt x="58935" y="25712"/>
                  <a:pt x="58935" y="25266"/>
                </a:cubicBezTo>
                <a:lnTo>
                  <a:pt x="58935" y="821"/>
                </a:lnTo>
                <a:cubicBezTo>
                  <a:pt x="58935" y="375"/>
                  <a:pt x="58578" y="0"/>
                  <a:pt x="58114" y="0"/>
                </a:cubicBezTo>
                <a:close/>
              </a:path>
            </a:pathLst>
          </a:custGeom>
          <a:solidFill>
            <a:srgbClr val="FFFFFF"/>
          </a:solidFill>
          <a:ln>
            <a:noFill/>
          </a:ln>
          <a:effectLst>
            <a:outerShdw blurRad="57150" rotWithShape="0" algn="bl" dir="360000" dist="9525">
              <a:srgbClr val="000000">
                <a:alpha val="7800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83"/>
          <p:cNvSpPr/>
          <p:nvPr/>
        </p:nvSpPr>
        <p:spPr>
          <a:xfrm>
            <a:off x="5037575" y="3889069"/>
            <a:ext cx="320386" cy="287776"/>
          </a:xfrm>
          <a:custGeom>
            <a:rect b="b" l="l" r="r" t="t"/>
            <a:pathLst>
              <a:path extrusionOk="0" h="10761" w="11830">
                <a:moveTo>
                  <a:pt x="5909" y="1"/>
                </a:moveTo>
                <a:cubicBezTo>
                  <a:pt x="3468" y="1"/>
                  <a:pt x="1260" y="1679"/>
                  <a:pt x="678" y="4158"/>
                </a:cubicBezTo>
                <a:cubicBezTo>
                  <a:pt x="0" y="7048"/>
                  <a:pt x="1784" y="9939"/>
                  <a:pt x="4693" y="10617"/>
                </a:cubicBezTo>
                <a:cubicBezTo>
                  <a:pt x="5107" y="10714"/>
                  <a:pt x="5521" y="10761"/>
                  <a:pt x="5928" y="10761"/>
                </a:cubicBezTo>
                <a:cubicBezTo>
                  <a:pt x="8366" y="10761"/>
                  <a:pt x="10571" y="9094"/>
                  <a:pt x="11152" y="6602"/>
                </a:cubicBezTo>
                <a:cubicBezTo>
                  <a:pt x="11830" y="3712"/>
                  <a:pt x="10028" y="821"/>
                  <a:pt x="7137" y="143"/>
                </a:cubicBezTo>
                <a:cubicBezTo>
                  <a:pt x="6726" y="47"/>
                  <a:pt x="6314" y="1"/>
                  <a:pt x="5909" y="1"/>
                </a:cubicBezTo>
                <a:close/>
              </a:path>
            </a:pathLst>
          </a:custGeom>
          <a:solidFill>
            <a:srgbClr val="E8A3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83"/>
          <p:cNvSpPr txBox="1"/>
          <p:nvPr/>
        </p:nvSpPr>
        <p:spPr>
          <a:xfrm>
            <a:off x="1854583" y="1436882"/>
            <a:ext cx="1625100" cy="412200"/>
          </a:xfrm>
          <a:prstGeom prst="rect">
            <a:avLst/>
          </a:prstGeom>
          <a:noFill/>
          <a:ln>
            <a:noFill/>
          </a:ln>
        </p:spPr>
        <p:txBody>
          <a:bodyPr anchorCtr="0" anchor="b" bIns="0" lIns="0" spcFirstLastPara="1" rIns="0" wrap="square" tIns="7150">
            <a:noAutofit/>
          </a:bodyPr>
          <a:lstStyle/>
          <a:p>
            <a:pPr indent="0" lvl="0" marL="0" marR="0" rtl="0" algn="l">
              <a:lnSpc>
                <a:spcPct val="100000"/>
              </a:lnSpc>
              <a:spcBef>
                <a:spcPts val="200"/>
              </a:spcBef>
              <a:spcAft>
                <a:spcPts val="0"/>
              </a:spcAft>
              <a:buNone/>
            </a:pPr>
            <a:r>
              <a:rPr lang="en" sz="900">
                <a:solidFill>
                  <a:srgbClr val="040000"/>
                </a:solidFill>
                <a:latin typeface="Times New Roman"/>
                <a:ea typeface="Times New Roman"/>
                <a:cs typeface="Times New Roman"/>
                <a:sym typeface="Times New Roman"/>
              </a:rPr>
              <a:t>Optimizing and reducing costs across the supply chain, enhancing overall operational efficiency.</a:t>
            </a:r>
            <a:endParaRPr sz="900">
              <a:latin typeface="Times New Roman"/>
              <a:ea typeface="Times New Roman"/>
              <a:cs typeface="Times New Roman"/>
              <a:sym typeface="Times New Roman"/>
            </a:endParaRPr>
          </a:p>
        </p:txBody>
      </p:sp>
      <p:sp>
        <p:nvSpPr>
          <p:cNvPr id="664" name="Google Shape;664;p83"/>
          <p:cNvSpPr txBox="1"/>
          <p:nvPr/>
        </p:nvSpPr>
        <p:spPr>
          <a:xfrm>
            <a:off x="1854583" y="1249402"/>
            <a:ext cx="1728600" cy="165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latin typeface="Fira Sans"/>
                <a:ea typeface="Fira Sans"/>
                <a:cs typeface="Fira Sans"/>
                <a:sym typeface="Fira Sans"/>
              </a:rPr>
              <a:t>Rationalization</a:t>
            </a:r>
            <a:endParaRPr b="1">
              <a:latin typeface="Fira Sans"/>
              <a:ea typeface="Fira Sans"/>
              <a:cs typeface="Fira Sans"/>
              <a:sym typeface="Fira Sans"/>
            </a:endParaRPr>
          </a:p>
        </p:txBody>
      </p:sp>
      <p:sp>
        <p:nvSpPr>
          <p:cNvPr id="665" name="Google Shape;665;p83"/>
          <p:cNvSpPr txBox="1"/>
          <p:nvPr/>
        </p:nvSpPr>
        <p:spPr>
          <a:xfrm>
            <a:off x="2505500" y="2384725"/>
            <a:ext cx="1728600" cy="412200"/>
          </a:xfrm>
          <a:prstGeom prst="rect">
            <a:avLst/>
          </a:prstGeom>
          <a:noFill/>
          <a:ln>
            <a:noFill/>
          </a:ln>
        </p:spPr>
        <p:txBody>
          <a:bodyPr anchorCtr="0" anchor="b" bIns="0" lIns="0" spcFirstLastPara="1" rIns="0" wrap="square" tIns="7150">
            <a:noAutofit/>
          </a:bodyPr>
          <a:lstStyle/>
          <a:p>
            <a:pPr indent="0" lvl="0" marL="0" rtl="0" algn="l">
              <a:spcBef>
                <a:spcPts val="200"/>
              </a:spcBef>
              <a:spcAft>
                <a:spcPts val="0"/>
              </a:spcAft>
              <a:buNone/>
            </a:pPr>
            <a:r>
              <a:rPr lang="en" sz="900">
                <a:solidFill>
                  <a:srgbClr val="040000"/>
                </a:solidFill>
                <a:latin typeface="Times New Roman"/>
                <a:ea typeface="Times New Roman"/>
                <a:cs typeface="Times New Roman"/>
                <a:sym typeface="Times New Roman"/>
              </a:rPr>
              <a:t>Ensuring that all assets are maximally utilized to achieve efficient production and distribution.</a:t>
            </a:r>
            <a:endParaRPr sz="900">
              <a:solidFill>
                <a:srgbClr val="040000"/>
              </a:solidFill>
              <a:latin typeface="Times New Roman"/>
              <a:ea typeface="Times New Roman"/>
              <a:cs typeface="Times New Roman"/>
              <a:sym typeface="Times New Roman"/>
            </a:endParaRPr>
          </a:p>
        </p:txBody>
      </p:sp>
      <p:sp>
        <p:nvSpPr>
          <p:cNvPr id="666" name="Google Shape;666;p83"/>
          <p:cNvSpPr txBox="1"/>
          <p:nvPr/>
        </p:nvSpPr>
        <p:spPr>
          <a:xfrm>
            <a:off x="2505499" y="2189382"/>
            <a:ext cx="1728600" cy="165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latin typeface="Fira Sans"/>
                <a:ea typeface="Fira Sans"/>
                <a:cs typeface="Fira Sans"/>
                <a:sym typeface="Fira Sans"/>
              </a:rPr>
              <a:t>Synchronization</a:t>
            </a:r>
            <a:endParaRPr b="1">
              <a:latin typeface="Fira Sans"/>
              <a:ea typeface="Fira Sans"/>
              <a:cs typeface="Fira Sans"/>
              <a:sym typeface="Fira Sans"/>
            </a:endParaRPr>
          </a:p>
        </p:txBody>
      </p:sp>
      <p:sp>
        <p:nvSpPr>
          <p:cNvPr id="667" name="Google Shape;667;p83"/>
          <p:cNvSpPr txBox="1"/>
          <p:nvPr/>
        </p:nvSpPr>
        <p:spPr>
          <a:xfrm>
            <a:off x="2960658" y="3294242"/>
            <a:ext cx="1728600" cy="437100"/>
          </a:xfrm>
          <a:prstGeom prst="rect">
            <a:avLst/>
          </a:prstGeom>
          <a:noFill/>
          <a:ln>
            <a:noFill/>
          </a:ln>
        </p:spPr>
        <p:txBody>
          <a:bodyPr anchorCtr="0" anchor="b" bIns="0" lIns="0" spcFirstLastPara="1" rIns="0" wrap="square" tIns="7150">
            <a:noAutofit/>
          </a:bodyPr>
          <a:lstStyle/>
          <a:p>
            <a:pPr indent="0" lvl="0" marL="0" rtl="0" algn="l">
              <a:spcBef>
                <a:spcPts val="200"/>
              </a:spcBef>
              <a:spcAft>
                <a:spcPts val="0"/>
              </a:spcAft>
              <a:buNone/>
            </a:pPr>
            <a:r>
              <a:rPr lang="en" sz="900">
                <a:solidFill>
                  <a:srgbClr val="040000"/>
                </a:solidFill>
                <a:latin typeface="Times New Roman"/>
                <a:ea typeface="Times New Roman"/>
                <a:cs typeface="Times New Roman"/>
                <a:sym typeface="Times New Roman"/>
              </a:rPr>
              <a:t>Tailoring products and services to meet customer needs, enhancing satisfaction and profitability.</a:t>
            </a:r>
            <a:endParaRPr sz="900">
              <a:solidFill>
                <a:srgbClr val="040000"/>
              </a:solidFill>
              <a:latin typeface="Times New Roman"/>
              <a:ea typeface="Times New Roman"/>
              <a:cs typeface="Times New Roman"/>
              <a:sym typeface="Times New Roman"/>
            </a:endParaRPr>
          </a:p>
        </p:txBody>
      </p:sp>
      <p:sp>
        <p:nvSpPr>
          <p:cNvPr id="668" name="Google Shape;668;p83"/>
          <p:cNvSpPr txBox="1"/>
          <p:nvPr/>
        </p:nvSpPr>
        <p:spPr>
          <a:xfrm>
            <a:off x="2960658" y="3109126"/>
            <a:ext cx="1728600" cy="165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latin typeface="Fira Sans"/>
                <a:ea typeface="Fira Sans"/>
                <a:cs typeface="Fira Sans"/>
                <a:sym typeface="Fira Sans"/>
              </a:rPr>
              <a:t>Customization</a:t>
            </a:r>
            <a:endParaRPr b="1">
              <a:latin typeface="Fira Sans"/>
              <a:ea typeface="Fira Sans"/>
              <a:cs typeface="Fira Sans"/>
              <a:sym typeface="Fira Sans"/>
            </a:endParaRPr>
          </a:p>
        </p:txBody>
      </p:sp>
      <p:sp>
        <p:nvSpPr>
          <p:cNvPr id="669" name="Google Shape;669;p83"/>
          <p:cNvSpPr txBox="1"/>
          <p:nvPr/>
        </p:nvSpPr>
        <p:spPr>
          <a:xfrm>
            <a:off x="3697692" y="4226616"/>
            <a:ext cx="1625100" cy="412200"/>
          </a:xfrm>
          <a:prstGeom prst="rect">
            <a:avLst/>
          </a:prstGeom>
          <a:noFill/>
          <a:ln>
            <a:noFill/>
          </a:ln>
        </p:spPr>
        <p:txBody>
          <a:bodyPr anchorCtr="0" anchor="b" bIns="0" lIns="0" spcFirstLastPara="1" rIns="0" wrap="square" tIns="7150">
            <a:noAutofit/>
          </a:bodyPr>
          <a:lstStyle/>
          <a:p>
            <a:pPr indent="0" lvl="0" marL="0" marR="0" rtl="0" algn="l">
              <a:lnSpc>
                <a:spcPct val="100000"/>
              </a:lnSpc>
              <a:spcBef>
                <a:spcPts val="200"/>
              </a:spcBef>
              <a:spcAft>
                <a:spcPts val="0"/>
              </a:spcAft>
              <a:buNone/>
            </a:pPr>
            <a:r>
              <a:rPr lang="en" sz="900">
                <a:solidFill>
                  <a:srgbClr val="040000"/>
                </a:solidFill>
                <a:latin typeface="Times New Roman"/>
                <a:ea typeface="Times New Roman"/>
                <a:cs typeface="Times New Roman"/>
                <a:sym typeface="Times New Roman"/>
              </a:rPr>
              <a:t>Driving new product development and market expansion, fostering long-term growth.</a:t>
            </a:r>
            <a:endParaRPr sz="900">
              <a:latin typeface="Times New Roman"/>
              <a:ea typeface="Times New Roman"/>
              <a:cs typeface="Times New Roman"/>
              <a:sym typeface="Times New Roman"/>
            </a:endParaRPr>
          </a:p>
        </p:txBody>
      </p:sp>
      <p:sp>
        <p:nvSpPr>
          <p:cNvPr id="670" name="Google Shape;670;p83"/>
          <p:cNvSpPr txBox="1"/>
          <p:nvPr/>
        </p:nvSpPr>
        <p:spPr>
          <a:xfrm>
            <a:off x="3707692" y="4028886"/>
            <a:ext cx="1728600" cy="165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latin typeface="Fira Sans"/>
                <a:ea typeface="Fira Sans"/>
                <a:cs typeface="Fira Sans"/>
                <a:sym typeface="Fira Sans"/>
              </a:rPr>
              <a:t>Innovation</a:t>
            </a:r>
            <a:endParaRPr b="1">
              <a:latin typeface="Fira Sans"/>
              <a:ea typeface="Fira Sans"/>
              <a:cs typeface="Fira Sans"/>
              <a:sym typeface="Fira Sans"/>
            </a:endParaRPr>
          </a:p>
        </p:txBody>
      </p:sp>
      <p:pic>
        <p:nvPicPr>
          <p:cNvPr id="671" name="Google Shape;671;p83"/>
          <p:cNvPicPr preferRelativeResize="0"/>
          <p:nvPr/>
        </p:nvPicPr>
        <p:blipFill rotWithShape="1">
          <a:blip r:embed="rId4">
            <a:alphaModFix/>
          </a:blip>
          <a:srcRect b="2017" l="15859" r="18277" t="3276"/>
          <a:stretch/>
        </p:blipFill>
        <p:spPr>
          <a:xfrm flipH="1">
            <a:off x="5110837" y="3933909"/>
            <a:ext cx="173855" cy="198085"/>
          </a:xfrm>
          <a:prstGeom prst="rect">
            <a:avLst/>
          </a:prstGeom>
          <a:noFill/>
          <a:ln>
            <a:noFill/>
          </a:ln>
        </p:spPr>
      </p:pic>
      <p:pic>
        <p:nvPicPr>
          <p:cNvPr id="672" name="Google Shape;672;p83"/>
          <p:cNvPicPr preferRelativeResize="0"/>
          <p:nvPr/>
        </p:nvPicPr>
        <p:blipFill rotWithShape="1">
          <a:blip r:embed="rId5">
            <a:alphaModFix/>
          </a:blip>
          <a:srcRect b="10549" l="15164" r="22300" t="6124"/>
          <a:stretch/>
        </p:blipFill>
        <p:spPr>
          <a:xfrm>
            <a:off x="3956855" y="2047965"/>
            <a:ext cx="173854" cy="201709"/>
          </a:xfrm>
          <a:prstGeom prst="rect">
            <a:avLst/>
          </a:prstGeom>
          <a:noFill/>
          <a:ln>
            <a:noFill/>
          </a:ln>
        </p:spPr>
      </p:pic>
      <p:sp>
        <p:nvSpPr>
          <p:cNvPr id="673" name="Google Shape;673;p83"/>
          <p:cNvSpPr txBox="1"/>
          <p:nvPr>
            <p:ph idx="4294967295" type="subTitle"/>
          </p:nvPr>
        </p:nvSpPr>
        <p:spPr>
          <a:xfrm>
            <a:off x="4033055" y="1273579"/>
            <a:ext cx="3347100" cy="5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 </a:t>
            </a:r>
            <a:r>
              <a:rPr lang="en" sz="1200">
                <a:solidFill>
                  <a:srgbClr val="000000"/>
                </a:solidFill>
                <a:latin typeface="Times New Roman"/>
                <a:ea typeface="Times New Roman"/>
                <a:cs typeface="Times New Roman"/>
                <a:sym typeface="Times New Roman"/>
              </a:rPr>
              <a:t>Cost of Goods Sold (COGS)</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 </a:t>
            </a:r>
            <a:r>
              <a:rPr lang="en" sz="1200">
                <a:solidFill>
                  <a:srgbClr val="000000"/>
                </a:solidFill>
                <a:latin typeface="Times New Roman"/>
                <a:ea typeface="Times New Roman"/>
                <a:cs typeface="Times New Roman"/>
                <a:sym typeface="Times New Roman"/>
              </a:rPr>
              <a:t>Turnover of Inventory</a:t>
            </a:r>
            <a:endParaRPr sz="1200">
              <a:solidFill>
                <a:srgbClr val="000000"/>
              </a:solidFill>
              <a:latin typeface="Times New Roman"/>
              <a:ea typeface="Times New Roman"/>
              <a:cs typeface="Times New Roman"/>
              <a:sym typeface="Times New Roman"/>
            </a:endParaRPr>
          </a:p>
        </p:txBody>
      </p:sp>
      <p:cxnSp>
        <p:nvCxnSpPr>
          <p:cNvPr id="674" name="Google Shape;674;p83"/>
          <p:cNvCxnSpPr/>
          <p:nvPr/>
        </p:nvCxnSpPr>
        <p:spPr>
          <a:xfrm>
            <a:off x="3904360" y="1217322"/>
            <a:ext cx="0" cy="644700"/>
          </a:xfrm>
          <a:prstGeom prst="straightConnector1">
            <a:avLst/>
          </a:prstGeom>
          <a:noFill/>
          <a:ln cap="flat" cmpd="sng" w="19050">
            <a:solidFill>
              <a:schemeClr val="dk2"/>
            </a:solidFill>
            <a:prstDash val="solid"/>
            <a:round/>
            <a:headEnd len="med" w="med" type="none"/>
            <a:tailEnd len="med" w="med" type="none"/>
          </a:ln>
        </p:spPr>
      </p:cxnSp>
      <p:sp>
        <p:nvSpPr>
          <p:cNvPr id="675" name="Google Shape;675;p83"/>
          <p:cNvSpPr/>
          <p:nvPr/>
        </p:nvSpPr>
        <p:spPr>
          <a:xfrm>
            <a:off x="5464294" y="1106484"/>
            <a:ext cx="66217" cy="64904"/>
          </a:xfrm>
          <a:custGeom>
            <a:rect b="b" l="l" r="r" t="t"/>
            <a:pathLst>
              <a:path extrusionOk="0" h="2427" w="2445">
                <a:moveTo>
                  <a:pt x="0" y="0"/>
                </a:moveTo>
                <a:lnTo>
                  <a:pt x="0" y="2427"/>
                </a:lnTo>
                <a:lnTo>
                  <a:pt x="2444" y="2427"/>
                </a:lnTo>
                <a:cubicBezTo>
                  <a:pt x="2444" y="1089"/>
                  <a:pt x="1338"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3"/>
          <p:cNvSpPr/>
          <p:nvPr/>
        </p:nvSpPr>
        <p:spPr>
          <a:xfrm>
            <a:off x="4350751" y="2176227"/>
            <a:ext cx="58240" cy="64904"/>
          </a:xfrm>
          <a:custGeom>
            <a:rect b="b" l="l" r="r" t="t"/>
            <a:pathLst>
              <a:path extrusionOk="0" h="2427" w="2445">
                <a:moveTo>
                  <a:pt x="0" y="0"/>
                </a:moveTo>
                <a:lnTo>
                  <a:pt x="0" y="2427"/>
                </a:lnTo>
                <a:lnTo>
                  <a:pt x="2444" y="2427"/>
                </a:lnTo>
                <a:cubicBezTo>
                  <a:pt x="2444" y="1089"/>
                  <a:pt x="1338"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83"/>
          <p:cNvSpPr txBox="1"/>
          <p:nvPr>
            <p:ph idx="4294967295" type="subTitle"/>
          </p:nvPr>
        </p:nvSpPr>
        <p:spPr>
          <a:xfrm>
            <a:off x="4558922" y="2283913"/>
            <a:ext cx="2739300" cy="5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Supplier On-time Delivery Rate</a:t>
            </a:r>
            <a:endParaRPr sz="1200">
              <a:solidFill>
                <a:srgbClr val="000000"/>
              </a:solidFill>
              <a:latin typeface="Times New Roman"/>
              <a:ea typeface="Times New Roman"/>
              <a:cs typeface="Times New Roman"/>
              <a:sym typeface="Times New Roman"/>
            </a:endParaRPr>
          </a:p>
        </p:txBody>
      </p:sp>
      <p:cxnSp>
        <p:nvCxnSpPr>
          <p:cNvPr id="678" name="Google Shape;678;p83"/>
          <p:cNvCxnSpPr/>
          <p:nvPr/>
        </p:nvCxnSpPr>
        <p:spPr>
          <a:xfrm>
            <a:off x="4459033" y="2172316"/>
            <a:ext cx="0" cy="644700"/>
          </a:xfrm>
          <a:prstGeom prst="straightConnector1">
            <a:avLst/>
          </a:prstGeom>
          <a:noFill/>
          <a:ln cap="flat" cmpd="sng" w="19050">
            <a:solidFill>
              <a:schemeClr val="dk2"/>
            </a:solidFill>
            <a:prstDash val="solid"/>
            <a:round/>
            <a:headEnd len="med" w="med" type="none"/>
            <a:tailEnd len="med" w="med" type="none"/>
          </a:ln>
        </p:spPr>
      </p:cxnSp>
      <p:sp>
        <p:nvSpPr>
          <p:cNvPr id="679" name="Google Shape;679;p83"/>
          <p:cNvSpPr/>
          <p:nvPr/>
        </p:nvSpPr>
        <p:spPr>
          <a:xfrm>
            <a:off x="5738518" y="2139976"/>
            <a:ext cx="58240" cy="64904"/>
          </a:xfrm>
          <a:custGeom>
            <a:rect b="b" l="l" r="r" t="t"/>
            <a:pathLst>
              <a:path extrusionOk="0" h="2427" w="2445">
                <a:moveTo>
                  <a:pt x="0" y="0"/>
                </a:moveTo>
                <a:lnTo>
                  <a:pt x="0" y="2427"/>
                </a:lnTo>
                <a:lnTo>
                  <a:pt x="2444" y="2427"/>
                </a:lnTo>
                <a:cubicBezTo>
                  <a:pt x="2444" y="1089"/>
                  <a:pt x="1338"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83"/>
          <p:cNvSpPr/>
          <p:nvPr/>
        </p:nvSpPr>
        <p:spPr>
          <a:xfrm>
            <a:off x="4885549" y="3108989"/>
            <a:ext cx="37451" cy="64904"/>
          </a:xfrm>
          <a:custGeom>
            <a:rect b="b" l="l" r="r" t="t"/>
            <a:pathLst>
              <a:path extrusionOk="0" h="2427" w="2445">
                <a:moveTo>
                  <a:pt x="0" y="0"/>
                </a:moveTo>
                <a:lnTo>
                  <a:pt x="0" y="2427"/>
                </a:lnTo>
                <a:lnTo>
                  <a:pt x="2444" y="2427"/>
                </a:lnTo>
                <a:cubicBezTo>
                  <a:pt x="2444" y="1089"/>
                  <a:pt x="1338"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83"/>
          <p:cNvSpPr txBox="1"/>
          <p:nvPr>
            <p:ph idx="4294967295" type="subTitle"/>
          </p:nvPr>
        </p:nvSpPr>
        <p:spPr>
          <a:xfrm>
            <a:off x="4982153" y="3247253"/>
            <a:ext cx="1893000" cy="5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Digital Sales Growth</a:t>
            </a:r>
            <a:endParaRPr sz="1200">
              <a:solidFill>
                <a:srgbClr val="000000"/>
              </a:solidFill>
              <a:latin typeface="Times New Roman"/>
              <a:ea typeface="Times New Roman"/>
              <a:cs typeface="Times New Roman"/>
              <a:sym typeface="Times New Roman"/>
            </a:endParaRPr>
          </a:p>
        </p:txBody>
      </p:sp>
      <p:cxnSp>
        <p:nvCxnSpPr>
          <p:cNvPr id="682" name="Google Shape;682;p83"/>
          <p:cNvCxnSpPr/>
          <p:nvPr/>
        </p:nvCxnSpPr>
        <p:spPr>
          <a:xfrm>
            <a:off x="4909364" y="3116215"/>
            <a:ext cx="0" cy="644700"/>
          </a:xfrm>
          <a:prstGeom prst="straightConnector1">
            <a:avLst/>
          </a:prstGeom>
          <a:noFill/>
          <a:ln cap="flat" cmpd="sng" w="19050">
            <a:solidFill>
              <a:schemeClr val="dk2"/>
            </a:solidFill>
            <a:prstDash val="solid"/>
            <a:round/>
            <a:headEnd len="med" w="med" type="none"/>
            <a:tailEnd len="med" w="med" type="none"/>
          </a:ln>
        </p:spPr>
      </p:cxnSp>
      <p:sp>
        <p:nvSpPr>
          <p:cNvPr id="683" name="Google Shape;683;p83"/>
          <p:cNvSpPr/>
          <p:nvPr/>
        </p:nvSpPr>
        <p:spPr>
          <a:xfrm>
            <a:off x="5777973" y="3072739"/>
            <a:ext cx="37451" cy="64904"/>
          </a:xfrm>
          <a:custGeom>
            <a:rect b="b" l="l" r="r" t="t"/>
            <a:pathLst>
              <a:path extrusionOk="0" h="2427" w="2445">
                <a:moveTo>
                  <a:pt x="0" y="0"/>
                </a:moveTo>
                <a:lnTo>
                  <a:pt x="0" y="2427"/>
                </a:lnTo>
                <a:lnTo>
                  <a:pt x="2444" y="2427"/>
                </a:lnTo>
                <a:cubicBezTo>
                  <a:pt x="2444" y="1089"/>
                  <a:pt x="1338"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83"/>
          <p:cNvSpPr/>
          <p:nvPr/>
        </p:nvSpPr>
        <p:spPr>
          <a:xfrm>
            <a:off x="5593176" y="4041754"/>
            <a:ext cx="34695" cy="64904"/>
          </a:xfrm>
          <a:custGeom>
            <a:rect b="b" l="l" r="r" t="t"/>
            <a:pathLst>
              <a:path extrusionOk="0" h="2427" w="2445">
                <a:moveTo>
                  <a:pt x="0" y="0"/>
                </a:moveTo>
                <a:lnTo>
                  <a:pt x="0" y="2427"/>
                </a:lnTo>
                <a:lnTo>
                  <a:pt x="2444" y="2427"/>
                </a:lnTo>
                <a:cubicBezTo>
                  <a:pt x="2444" y="1089"/>
                  <a:pt x="1338"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83"/>
          <p:cNvSpPr txBox="1"/>
          <p:nvPr>
            <p:ph idx="4294967295" type="subTitle"/>
          </p:nvPr>
        </p:nvSpPr>
        <p:spPr>
          <a:xfrm>
            <a:off x="5708650" y="4005500"/>
            <a:ext cx="2634900" cy="5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 </a:t>
            </a:r>
            <a:r>
              <a:rPr lang="en" sz="1200">
                <a:solidFill>
                  <a:srgbClr val="000000"/>
                </a:solidFill>
                <a:latin typeface="Times New Roman"/>
                <a:ea typeface="Times New Roman"/>
                <a:cs typeface="Times New Roman"/>
                <a:sym typeface="Times New Roman"/>
              </a:rPr>
              <a:t>Direct-to-Consumer (D2C) </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 </a:t>
            </a:r>
            <a:r>
              <a:rPr lang="en" sz="1200">
                <a:solidFill>
                  <a:srgbClr val="000000"/>
                </a:solidFill>
                <a:latin typeface="Times New Roman"/>
                <a:ea typeface="Times New Roman"/>
                <a:cs typeface="Times New Roman"/>
                <a:sym typeface="Times New Roman"/>
              </a:rPr>
              <a:t>Adoption of Automation and Technology</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 Sustainability Metrics</a:t>
            </a:r>
            <a:endParaRPr sz="1200">
              <a:solidFill>
                <a:srgbClr val="000000"/>
              </a:solidFill>
              <a:latin typeface="Times New Roman"/>
              <a:ea typeface="Times New Roman"/>
              <a:cs typeface="Times New Roman"/>
              <a:sym typeface="Times New Roman"/>
            </a:endParaRPr>
          </a:p>
        </p:txBody>
      </p:sp>
      <p:cxnSp>
        <p:nvCxnSpPr>
          <p:cNvPr id="686" name="Google Shape;686;p83"/>
          <p:cNvCxnSpPr/>
          <p:nvPr/>
        </p:nvCxnSpPr>
        <p:spPr>
          <a:xfrm>
            <a:off x="5627861" y="4055052"/>
            <a:ext cx="3000" cy="825000"/>
          </a:xfrm>
          <a:prstGeom prst="straightConnector1">
            <a:avLst/>
          </a:prstGeom>
          <a:noFill/>
          <a:ln cap="flat" cmpd="sng" w="19050">
            <a:solidFill>
              <a:schemeClr val="dk2"/>
            </a:solidFill>
            <a:prstDash val="solid"/>
            <a:round/>
            <a:headEnd len="med" w="med" type="none"/>
            <a:tailEnd len="med" w="med" type="none"/>
          </a:ln>
        </p:spPr>
      </p:cxnSp>
      <p:sp>
        <p:nvSpPr>
          <p:cNvPr id="687" name="Google Shape;687;p83"/>
          <p:cNvSpPr/>
          <p:nvPr/>
        </p:nvSpPr>
        <p:spPr>
          <a:xfrm>
            <a:off x="6419798" y="4005502"/>
            <a:ext cx="34695" cy="64904"/>
          </a:xfrm>
          <a:custGeom>
            <a:rect b="b" l="l" r="r" t="t"/>
            <a:pathLst>
              <a:path extrusionOk="0" h="2427" w="2445">
                <a:moveTo>
                  <a:pt x="0" y="0"/>
                </a:moveTo>
                <a:lnTo>
                  <a:pt x="0" y="2427"/>
                </a:lnTo>
                <a:lnTo>
                  <a:pt x="2444" y="2427"/>
                </a:lnTo>
                <a:cubicBezTo>
                  <a:pt x="2444" y="1089"/>
                  <a:pt x="1338"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83"/>
          <p:cNvSpPr txBox="1"/>
          <p:nvPr/>
        </p:nvSpPr>
        <p:spPr>
          <a:xfrm>
            <a:off x="297800" y="300525"/>
            <a:ext cx="8424900" cy="572700"/>
          </a:xfrm>
          <a:prstGeom prst="rect">
            <a:avLst/>
          </a:prstGeom>
          <a:noFill/>
          <a:ln>
            <a:noFill/>
          </a:ln>
        </p:spPr>
        <p:txBody>
          <a:bodyPr anchorCtr="0" anchor="t" bIns="91425" lIns="91425" spcFirstLastPara="1" rIns="91425" wrap="square" tIns="91425">
            <a:noAutofit/>
          </a:bodyPr>
          <a:lstStyle/>
          <a:p>
            <a:pPr indent="0" lvl="0" marL="0" rtl="0" algn="ctr">
              <a:lnSpc>
                <a:spcPct val="85000"/>
              </a:lnSpc>
              <a:spcBef>
                <a:spcPts val="0"/>
              </a:spcBef>
              <a:spcAft>
                <a:spcPts val="0"/>
              </a:spcAft>
              <a:buNone/>
            </a:pPr>
            <a:r>
              <a:rPr lang="en" sz="3000">
                <a:solidFill>
                  <a:srgbClr val="57068C"/>
                </a:solidFill>
                <a:latin typeface="Montserrat Black"/>
                <a:ea typeface="Montserrat Black"/>
                <a:cs typeface="Montserrat Black"/>
                <a:sym typeface="Montserrat Black"/>
              </a:rPr>
              <a:t>Analyzing the Supply Chain KPIs</a:t>
            </a:r>
            <a:endParaRPr sz="3000">
              <a:solidFill>
                <a:srgbClr val="57068C"/>
              </a:solidFill>
              <a:latin typeface="Montserrat Black"/>
              <a:ea typeface="Montserrat Black"/>
              <a:cs typeface="Montserrat Black"/>
              <a:sym typeface="Montserrat Black"/>
            </a:endParaRPr>
          </a:p>
        </p:txBody>
      </p:sp>
      <p:sp>
        <p:nvSpPr>
          <p:cNvPr id="689" name="Google Shape;689;p83"/>
          <p:cNvSpPr txBox="1"/>
          <p:nvPr/>
        </p:nvSpPr>
        <p:spPr>
          <a:xfrm>
            <a:off x="6017962" y="1381463"/>
            <a:ext cx="2325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F6979"/>
                </a:solidFill>
                <a:latin typeface="Catamaran Medium"/>
                <a:ea typeface="Catamaran Medium"/>
                <a:cs typeface="Catamaran Medium"/>
                <a:sym typeface="Catamaran Medium"/>
              </a:rPr>
              <a:t>Source: </a:t>
            </a:r>
            <a:r>
              <a:rPr lang="en" sz="800" u="sng">
                <a:solidFill>
                  <a:srgbClr val="3F6979"/>
                </a:solidFill>
                <a:latin typeface="Catamaran Medium"/>
                <a:ea typeface="Catamaran Medium"/>
                <a:cs typeface="Catamaran Medium"/>
                <a:sym typeface="Catamaran Medium"/>
                <a:hlinkClick r:id="rId6">
                  <a:extLst>
                    <a:ext uri="{A12FA001-AC4F-418D-AE19-62706E023703}">
                      <ahyp:hlinkClr val="tx"/>
                    </a:ext>
                  </a:extLst>
                </a:hlinkClick>
              </a:rPr>
              <a:t>Yahoo Finance</a:t>
            </a:r>
            <a:r>
              <a:rPr lang="en" sz="800">
                <a:solidFill>
                  <a:srgbClr val="3F6979"/>
                </a:solidFill>
                <a:latin typeface="Catamaran Medium"/>
                <a:ea typeface="Catamaran Medium"/>
                <a:cs typeface="Catamaran Medium"/>
                <a:sym typeface="Catamaran Medium"/>
              </a:rPr>
              <a:t>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rPr lang="en" sz="800">
                <a:solidFill>
                  <a:srgbClr val="3F6979"/>
                </a:solidFill>
                <a:latin typeface="Catamaran Medium"/>
                <a:ea typeface="Catamaran Medium"/>
                <a:cs typeface="Catamaran Medium"/>
                <a:sym typeface="Catamaran Medium"/>
              </a:rPr>
              <a:t>Source: </a:t>
            </a:r>
            <a:r>
              <a:rPr lang="en" sz="800" u="sng">
                <a:solidFill>
                  <a:srgbClr val="3F6979"/>
                </a:solidFill>
                <a:latin typeface="Catamaran Medium"/>
                <a:ea typeface="Catamaran Medium"/>
                <a:cs typeface="Catamaran Medium"/>
                <a:sym typeface="Catamaran Medium"/>
                <a:hlinkClick r:id="rId7">
                  <a:extLst>
                    <a:ext uri="{A12FA001-AC4F-418D-AE19-62706E023703}">
                      <ahyp:hlinkClr val="tx"/>
                    </a:ext>
                  </a:extLst>
                </a:hlinkClick>
              </a:rPr>
              <a:t>Sole Retriever</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p:txBody>
      </p:sp>
      <p:sp>
        <p:nvSpPr>
          <p:cNvPr id="690" name="Google Shape;690;p83"/>
          <p:cNvSpPr txBox="1"/>
          <p:nvPr/>
        </p:nvSpPr>
        <p:spPr>
          <a:xfrm>
            <a:off x="6633612" y="2354375"/>
            <a:ext cx="2325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F6979"/>
                </a:solidFill>
                <a:latin typeface="Catamaran Medium"/>
                <a:ea typeface="Catamaran Medium"/>
                <a:cs typeface="Catamaran Medium"/>
                <a:sym typeface="Catamaran Medium"/>
              </a:rPr>
              <a:t>Source: </a:t>
            </a:r>
            <a:r>
              <a:rPr lang="en" sz="800" u="sng">
                <a:solidFill>
                  <a:srgbClr val="3F6979"/>
                </a:solidFill>
                <a:latin typeface="Catamaran Medium"/>
                <a:ea typeface="Catamaran Medium"/>
                <a:cs typeface="Catamaran Medium"/>
                <a:sym typeface="Catamaran Medium"/>
                <a:hlinkClick r:id="rId8">
                  <a:extLst>
                    <a:ext uri="{A12FA001-AC4F-418D-AE19-62706E023703}">
                      <ahyp:hlinkClr val="tx"/>
                    </a:ext>
                  </a:extLst>
                </a:hlinkClick>
              </a:rPr>
              <a:t>Yahoo Finance</a:t>
            </a:r>
            <a:r>
              <a:rPr lang="en" sz="800">
                <a:solidFill>
                  <a:srgbClr val="3F6979"/>
                </a:solidFill>
                <a:latin typeface="Catamaran Medium"/>
                <a:ea typeface="Catamaran Medium"/>
                <a:cs typeface="Catamaran Medium"/>
                <a:sym typeface="Catamaran Medium"/>
              </a:rPr>
              <a:t>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p:txBody>
      </p:sp>
      <p:sp>
        <p:nvSpPr>
          <p:cNvPr id="691" name="Google Shape;691;p83"/>
          <p:cNvSpPr txBox="1"/>
          <p:nvPr/>
        </p:nvSpPr>
        <p:spPr>
          <a:xfrm>
            <a:off x="6419812" y="3294275"/>
            <a:ext cx="2325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F6979"/>
                </a:solidFill>
                <a:latin typeface="Catamaran Medium"/>
                <a:ea typeface="Catamaran Medium"/>
                <a:cs typeface="Catamaran Medium"/>
                <a:sym typeface="Catamaran Medium"/>
              </a:rPr>
              <a:t>Source: </a:t>
            </a:r>
            <a:r>
              <a:rPr lang="en" sz="800" u="sng">
                <a:solidFill>
                  <a:srgbClr val="3F6979"/>
                </a:solidFill>
                <a:latin typeface="Catamaran Medium"/>
                <a:ea typeface="Catamaran Medium"/>
                <a:cs typeface="Catamaran Medium"/>
                <a:sym typeface="Catamaran Medium"/>
                <a:hlinkClick r:id="rId9">
                  <a:extLst>
                    <a:ext uri="{A12FA001-AC4F-418D-AE19-62706E023703}">
                      <ahyp:hlinkClr val="tx"/>
                    </a:ext>
                  </a:extLst>
                </a:hlinkClick>
              </a:rPr>
              <a:t>CIPS</a:t>
            </a:r>
            <a:r>
              <a:rPr lang="en" sz="800">
                <a:solidFill>
                  <a:srgbClr val="3F6979"/>
                </a:solidFill>
                <a:latin typeface="Catamaran Medium"/>
                <a:ea typeface="Catamaran Medium"/>
                <a:cs typeface="Catamaran Medium"/>
                <a:sym typeface="Catamaran Medium"/>
              </a:rPr>
              <a:t>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a:p>
            <a:pPr indent="0" lvl="0" marL="0" rtl="0" algn="l">
              <a:spcBef>
                <a:spcPts val="0"/>
              </a:spcBef>
              <a:spcAft>
                <a:spcPts val="0"/>
              </a:spcAft>
              <a:buNone/>
            </a:pPr>
            <a:r>
              <a:t/>
            </a:r>
            <a:endParaRPr sz="800">
              <a:solidFill>
                <a:srgbClr val="3F6979"/>
              </a:solidFill>
              <a:latin typeface="Catamaran Medium"/>
              <a:ea typeface="Catamaran Medium"/>
              <a:cs typeface="Catamaran Medium"/>
              <a:sym typeface="Catamaran Medium"/>
            </a:endParaRPr>
          </a:p>
        </p:txBody>
      </p:sp>
      <p:sp>
        <p:nvSpPr>
          <p:cNvPr id="692" name="Google Shape;692;p83"/>
          <p:cNvSpPr txBox="1"/>
          <p:nvPr/>
        </p:nvSpPr>
        <p:spPr>
          <a:xfrm>
            <a:off x="6875162" y="4814000"/>
            <a:ext cx="2325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F6979"/>
                </a:solidFill>
                <a:latin typeface="Catamaran Medium"/>
                <a:ea typeface="Catamaran Medium"/>
                <a:cs typeface="Catamaran Medium"/>
                <a:sym typeface="Catamaran Medium"/>
              </a:rPr>
              <a:t>Source: </a:t>
            </a:r>
            <a:r>
              <a:rPr lang="en" sz="800" u="sng">
                <a:solidFill>
                  <a:srgbClr val="3F6979"/>
                </a:solidFill>
                <a:latin typeface="Catamaran Medium"/>
                <a:ea typeface="Catamaran Medium"/>
                <a:cs typeface="Catamaran Medium"/>
                <a:sym typeface="Catamaran Medium"/>
                <a:hlinkClick r:id="rId10">
                  <a:extLst>
                    <a:ext uri="{A12FA001-AC4F-418D-AE19-62706E023703}">
                      <ahyp:hlinkClr val="tx"/>
                    </a:ext>
                  </a:extLst>
                </a:hlinkClick>
              </a:rPr>
              <a:t>Sole Retriever</a:t>
            </a:r>
            <a:endParaRPr sz="800">
              <a:solidFill>
                <a:srgbClr val="3F6979"/>
              </a:solidFill>
              <a:latin typeface="Catamaran Medium"/>
              <a:ea typeface="Catamaran Medium"/>
              <a:cs typeface="Catamaran Medium"/>
              <a:sym typeface="Catamaran Medium"/>
            </a:endParaRPr>
          </a:p>
        </p:txBody>
      </p:sp>
      <p:sp>
        <p:nvSpPr>
          <p:cNvPr id="693" name="Google Shape;693;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333333"/>
                </a:solidFill>
                <a:latin typeface="Arial"/>
                <a:ea typeface="Arial"/>
                <a:cs typeface="Arial"/>
                <a:sym typeface="Arial"/>
              </a:rPr>
              <a:t>‹#›</a:t>
            </a:fld>
            <a:endParaRPr sz="1000">
              <a:solidFill>
                <a:srgbClr val="333333"/>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upply Chain Management Consulting Toolkit by Slidesgo">
  <a:themeElements>
    <a:clrScheme name="Simple Light">
      <a:dk1>
        <a:srgbClr val="351C75"/>
      </a:dk1>
      <a:lt1>
        <a:srgbClr val="FFFFFF"/>
      </a:lt1>
      <a:dk2>
        <a:srgbClr val="DE96C1"/>
      </a:dk2>
      <a:lt2>
        <a:srgbClr val="CCCCCC"/>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YU Bold">
  <a:themeElements>
    <a:clrScheme name="Simple Light">
      <a:dk1>
        <a:srgbClr val="57068C"/>
      </a:dk1>
      <a:lt1>
        <a:srgbClr val="FFFFFF"/>
      </a:lt1>
      <a:dk2>
        <a:srgbClr val="333333"/>
      </a:dk2>
      <a:lt2>
        <a:srgbClr val="E2E1DD"/>
      </a:lt2>
      <a:accent1>
        <a:srgbClr val="9A6ABA"/>
      </a:accent1>
      <a:accent2>
        <a:srgbClr val="6D6D6D"/>
      </a:accent2>
      <a:accent3>
        <a:srgbClr val="8900E1"/>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